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256" r:id="rId2"/>
    <p:sldId id="257" r:id="rId3"/>
    <p:sldId id="265" r:id="rId4"/>
    <p:sldId id="266" r:id="rId5"/>
    <p:sldId id="267" r:id="rId6"/>
    <p:sldId id="259" r:id="rId7"/>
    <p:sldId id="268" r:id="rId8"/>
    <p:sldId id="269" r:id="rId9"/>
    <p:sldId id="288" r:id="rId10"/>
    <p:sldId id="289" r:id="rId11"/>
    <p:sldId id="290" r:id="rId12"/>
    <p:sldId id="291" r:id="rId13"/>
    <p:sldId id="292" r:id="rId14"/>
    <p:sldId id="272" r:id="rId15"/>
    <p:sldId id="294" r:id="rId16"/>
    <p:sldId id="295" r:id="rId17"/>
    <p:sldId id="296" r:id="rId18"/>
    <p:sldId id="264" r:id="rId19"/>
    <p:sldId id="277" r:id="rId20"/>
    <p:sldId id="275" r:id="rId21"/>
    <p:sldId id="278" r:id="rId22"/>
    <p:sldId id="281" r:id="rId23"/>
    <p:sldId id="282" r:id="rId24"/>
    <p:sldId id="285" r:id="rId25"/>
    <p:sldId id="263" r:id="rId26"/>
    <p:sldId id="299" r:id="rId27"/>
    <p:sldId id="279" r:id="rId28"/>
    <p:sldId id="297" r:id="rId29"/>
    <p:sldId id="298" r:id="rId30"/>
    <p:sldId id="283" r:id="rId31"/>
    <p:sldId id="284" r:id="rId32"/>
  </p:sldIdLst>
  <p:sldSz cx="9144000" cy="6858000" type="screen4x3"/>
  <p:notesSz cx="9874250" cy="6797675"/>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064">
          <p15:clr>
            <a:srgbClr val="A4A3A4"/>
          </p15:clr>
        </p15:guide>
        <p15:guide id="2" pos="14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šper Bizjan" initials="GB" lastIdx="2" clrIdx="0">
    <p:extLst>
      <p:ext uri="{19B8F6BF-5375-455C-9EA6-DF929625EA0E}">
        <p15:presenceInfo xmlns:p15="http://schemas.microsoft.com/office/powerpoint/2012/main" userId="9a106799ff4d1e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BB46"/>
    <a:srgbClr val="0000FF"/>
    <a:srgbClr val="193C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7" autoAdjust="0"/>
    <p:restoredTop sz="86239" autoAdjust="0"/>
  </p:normalViewPr>
  <p:slideViewPr>
    <p:cSldViewPr snapToGrid="0" snapToObjects="1">
      <p:cViewPr varScale="1">
        <p:scale>
          <a:sx n="151" d="100"/>
          <a:sy n="151" d="100"/>
        </p:scale>
        <p:origin x="1170" y="132"/>
      </p:cViewPr>
      <p:guideLst>
        <p:guide orient="horz" pos="2064"/>
        <p:guide pos="14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9900" cy="339725"/>
          </a:xfrm>
          <a:prstGeom prst="rect">
            <a:avLst/>
          </a:prstGeom>
        </p:spPr>
        <p:txBody>
          <a:bodyPr vert="horz" lIns="91440" tIns="45720" rIns="91440" bIns="45720" rtlCol="0"/>
          <a:lstStyle>
            <a:lvl1pPr algn="l">
              <a:defRPr sz="1200">
                <a:latin typeface="Arial" pitchFamily="34" charset="0"/>
              </a:defRPr>
            </a:lvl1pPr>
          </a:lstStyle>
          <a:p>
            <a:pPr>
              <a:defRPr/>
            </a:pPr>
            <a:endParaRPr lang="sl-SI"/>
          </a:p>
        </p:txBody>
      </p:sp>
      <p:sp>
        <p:nvSpPr>
          <p:cNvPr id="3" name="Date Placeholder 2"/>
          <p:cNvSpPr>
            <a:spLocks noGrp="1"/>
          </p:cNvSpPr>
          <p:nvPr>
            <p:ph type="dt" sz="quarter" idx="1"/>
          </p:nvPr>
        </p:nvSpPr>
        <p:spPr>
          <a:xfrm>
            <a:off x="5592763" y="0"/>
            <a:ext cx="4279900" cy="339725"/>
          </a:xfrm>
          <a:prstGeom prst="rect">
            <a:avLst/>
          </a:prstGeom>
        </p:spPr>
        <p:txBody>
          <a:bodyPr vert="horz" lIns="91440" tIns="45720" rIns="91440" bIns="45720" rtlCol="0"/>
          <a:lstStyle>
            <a:lvl1pPr algn="r">
              <a:defRPr sz="1200">
                <a:latin typeface="Arial" pitchFamily="34" charset="0"/>
              </a:defRPr>
            </a:lvl1pPr>
          </a:lstStyle>
          <a:p>
            <a:pPr>
              <a:defRPr/>
            </a:pPr>
            <a:fld id="{71399364-4A7D-45C8-8BED-32E3F2FDFA74}" type="datetimeFigureOut">
              <a:rPr lang="sl-SI"/>
              <a:pPr>
                <a:defRPr/>
              </a:pPr>
              <a:t>21. 06. 2023</a:t>
            </a:fld>
            <a:endParaRPr lang="sl-SI"/>
          </a:p>
        </p:txBody>
      </p:sp>
      <p:sp>
        <p:nvSpPr>
          <p:cNvPr id="4" name="Footer Placeholder 3"/>
          <p:cNvSpPr>
            <a:spLocks noGrp="1"/>
          </p:cNvSpPr>
          <p:nvPr>
            <p:ph type="ftr" sz="quarter" idx="2"/>
          </p:nvPr>
        </p:nvSpPr>
        <p:spPr>
          <a:xfrm>
            <a:off x="0" y="6456363"/>
            <a:ext cx="4279900" cy="339725"/>
          </a:xfrm>
          <a:prstGeom prst="rect">
            <a:avLst/>
          </a:prstGeom>
        </p:spPr>
        <p:txBody>
          <a:bodyPr vert="horz" lIns="91440" tIns="45720" rIns="91440" bIns="45720" rtlCol="0" anchor="b"/>
          <a:lstStyle>
            <a:lvl1pPr algn="l">
              <a:defRPr sz="1200">
                <a:latin typeface="Arial" pitchFamily="34" charset="0"/>
              </a:defRPr>
            </a:lvl1pPr>
          </a:lstStyle>
          <a:p>
            <a:pPr>
              <a:defRPr/>
            </a:pPr>
            <a:endParaRPr lang="sl-SI"/>
          </a:p>
        </p:txBody>
      </p:sp>
      <p:sp>
        <p:nvSpPr>
          <p:cNvPr id="5" name="Slide Number Placeholder 4"/>
          <p:cNvSpPr>
            <a:spLocks noGrp="1"/>
          </p:cNvSpPr>
          <p:nvPr>
            <p:ph type="sldNum" sz="quarter" idx="3"/>
          </p:nvPr>
        </p:nvSpPr>
        <p:spPr>
          <a:xfrm>
            <a:off x="5592763" y="6456363"/>
            <a:ext cx="4279900" cy="339725"/>
          </a:xfrm>
          <a:prstGeom prst="rect">
            <a:avLst/>
          </a:prstGeom>
        </p:spPr>
        <p:txBody>
          <a:bodyPr vert="horz" lIns="91440" tIns="45720" rIns="91440" bIns="45720" rtlCol="0" anchor="b"/>
          <a:lstStyle>
            <a:lvl1pPr algn="r">
              <a:defRPr sz="1200">
                <a:latin typeface="Arial" pitchFamily="34" charset="0"/>
              </a:defRPr>
            </a:lvl1pPr>
          </a:lstStyle>
          <a:p>
            <a:pPr>
              <a:defRPr/>
            </a:pPr>
            <a:fld id="{E8C38A79-F67F-4B3D-8AA6-6675C0D2B2EC}" type="slidenum">
              <a:rPr lang="sl-SI"/>
              <a:pPr>
                <a:defRPr/>
              </a:pPr>
              <a:t>‹#›</a:t>
            </a:fld>
            <a:endParaRPr lang="sl-SI"/>
          </a:p>
        </p:txBody>
      </p:sp>
    </p:spTree>
    <p:extLst>
      <p:ext uri="{BB962C8B-B14F-4D97-AF65-F5344CB8AC3E}">
        <p14:creationId xmlns:p14="http://schemas.microsoft.com/office/powerpoint/2010/main" val="19834706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313" cy="339725"/>
          </a:xfrm>
          <a:prstGeom prst="rect">
            <a:avLst/>
          </a:prstGeom>
        </p:spPr>
        <p:txBody>
          <a:bodyPr vert="horz" lIns="91440" tIns="45720" rIns="91440" bIns="45720" rtlCol="0"/>
          <a:lstStyle>
            <a:lvl1pPr algn="l">
              <a:defRPr sz="1200">
                <a:latin typeface="Arial" pitchFamily="34" charset="0"/>
              </a:defRPr>
            </a:lvl1pPr>
          </a:lstStyle>
          <a:p>
            <a:pPr>
              <a:defRPr/>
            </a:pPr>
            <a:endParaRPr lang="sl-SI"/>
          </a:p>
        </p:txBody>
      </p:sp>
      <p:sp>
        <p:nvSpPr>
          <p:cNvPr id="3" name="Date Placeholder 2"/>
          <p:cNvSpPr>
            <a:spLocks noGrp="1"/>
          </p:cNvSpPr>
          <p:nvPr>
            <p:ph type="dt" idx="1"/>
          </p:nvPr>
        </p:nvSpPr>
        <p:spPr>
          <a:xfrm>
            <a:off x="5592763" y="0"/>
            <a:ext cx="4279900" cy="339725"/>
          </a:xfrm>
          <a:prstGeom prst="rect">
            <a:avLst/>
          </a:prstGeom>
        </p:spPr>
        <p:txBody>
          <a:bodyPr vert="horz" lIns="91440" tIns="45720" rIns="91440" bIns="45720" rtlCol="0"/>
          <a:lstStyle>
            <a:lvl1pPr algn="r">
              <a:defRPr sz="1200">
                <a:latin typeface="Arial" pitchFamily="34" charset="0"/>
              </a:defRPr>
            </a:lvl1pPr>
          </a:lstStyle>
          <a:p>
            <a:pPr>
              <a:defRPr/>
            </a:pPr>
            <a:fld id="{F4AAE60E-D505-4F11-BA15-F44A6A5AD7B8}" type="datetimeFigureOut">
              <a:rPr lang="sl-SI"/>
              <a:pPr>
                <a:defRPr/>
              </a:pPr>
              <a:t>21. 06. 2023</a:t>
            </a:fld>
            <a:endParaRPr lang="sl-SI"/>
          </a:p>
        </p:txBody>
      </p:sp>
      <p:sp>
        <p:nvSpPr>
          <p:cNvPr id="4" name="Slide Image Placeholder 3"/>
          <p:cNvSpPr>
            <a:spLocks noGrp="1" noRot="1" noChangeAspect="1"/>
          </p:cNvSpPr>
          <p:nvPr>
            <p:ph type="sldImg" idx="2"/>
          </p:nvPr>
        </p:nvSpPr>
        <p:spPr>
          <a:xfrm>
            <a:off x="3236913" y="509588"/>
            <a:ext cx="3400425" cy="2549525"/>
          </a:xfrm>
          <a:prstGeom prst="rect">
            <a:avLst/>
          </a:prstGeom>
          <a:noFill/>
          <a:ln w="12700">
            <a:solidFill>
              <a:prstClr val="black"/>
            </a:solidFill>
          </a:ln>
        </p:spPr>
        <p:txBody>
          <a:bodyPr vert="horz" lIns="91440" tIns="45720" rIns="91440" bIns="45720" rtlCol="0" anchor="ctr"/>
          <a:lstStyle/>
          <a:p>
            <a:pPr lvl="0"/>
            <a:endParaRPr lang="sl-SI" noProof="0"/>
          </a:p>
        </p:txBody>
      </p:sp>
      <p:sp>
        <p:nvSpPr>
          <p:cNvPr id="5" name="Notes Placeholder 4"/>
          <p:cNvSpPr>
            <a:spLocks noGrp="1"/>
          </p:cNvSpPr>
          <p:nvPr>
            <p:ph type="body" sz="quarter" idx="3"/>
          </p:nvPr>
        </p:nvSpPr>
        <p:spPr>
          <a:xfrm>
            <a:off x="987425" y="3228975"/>
            <a:ext cx="7899400" cy="30591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sl-SI" noProof="0"/>
          </a:p>
        </p:txBody>
      </p:sp>
      <p:sp>
        <p:nvSpPr>
          <p:cNvPr id="6" name="Footer Placeholder 5"/>
          <p:cNvSpPr>
            <a:spLocks noGrp="1"/>
          </p:cNvSpPr>
          <p:nvPr>
            <p:ph type="ftr" sz="quarter" idx="4"/>
          </p:nvPr>
        </p:nvSpPr>
        <p:spPr>
          <a:xfrm>
            <a:off x="0" y="6456363"/>
            <a:ext cx="4278313" cy="339725"/>
          </a:xfrm>
          <a:prstGeom prst="rect">
            <a:avLst/>
          </a:prstGeom>
        </p:spPr>
        <p:txBody>
          <a:bodyPr vert="horz" lIns="91440" tIns="45720" rIns="91440" bIns="45720" rtlCol="0" anchor="b"/>
          <a:lstStyle>
            <a:lvl1pPr algn="l">
              <a:defRPr sz="1200">
                <a:latin typeface="Arial" pitchFamily="34" charset="0"/>
              </a:defRPr>
            </a:lvl1pPr>
          </a:lstStyle>
          <a:p>
            <a:pPr>
              <a:defRPr/>
            </a:pPr>
            <a:endParaRPr lang="sl-SI"/>
          </a:p>
        </p:txBody>
      </p:sp>
      <p:sp>
        <p:nvSpPr>
          <p:cNvPr id="7" name="Slide Number Placeholder 6"/>
          <p:cNvSpPr>
            <a:spLocks noGrp="1"/>
          </p:cNvSpPr>
          <p:nvPr>
            <p:ph type="sldNum" sz="quarter" idx="5"/>
          </p:nvPr>
        </p:nvSpPr>
        <p:spPr>
          <a:xfrm>
            <a:off x="5592763" y="6456363"/>
            <a:ext cx="4279900" cy="339725"/>
          </a:xfrm>
          <a:prstGeom prst="rect">
            <a:avLst/>
          </a:prstGeom>
        </p:spPr>
        <p:txBody>
          <a:bodyPr vert="horz" lIns="91440" tIns="45720" rIns="91440" bIns="45720" rtlCol="0" anchor="b"/>
          <a:lstStyle>
            <a:lvl1pPr algn="r">
              <a:defRPr sz="1200">
                <a:latin typeface="Arial" pitchFamily="34" charset="0"/>
              </a:defRPr>
            </a:lvl1pPr>
          </a:lstStyle>
          <a:p>
            <a:pPr>
              <a:defRPr/>
            </a:pPr>
            <a:fld id="{5D6ECF43-F8DA-4088-AB19-DA7465C6AE8B}" type="slidenum">
              <a:rPr lang="sl-SI"/>
              <a:pPr>
                <a:defRPr/>
              </a:pPr>
              <a:t>‹#›</a:t>
            </a:fld>
            <a:endParaRPr lang="sl-SI"/>
          </a:p>
        </p:txBody>
      </p:sp>
    </p:spTree>
    <p:extLst>
      <p:ext uri="{BB962C8B-B14F-4D97-AF65-F5344CB8AC3E}">
        <p14:creationId xmlns:p14="http://schemas.microsoft.com/office/powerpoint/2010/main" val="24734915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Dobrodošli, rad bi pozdravil komisijo ter publiko na predstavitvi magistrske naloge z naslovom “</a:t>
            </a:r>
            <a:r>
              <a:rPr lang="en-GB" sz="1200" b="1">
                <a:solidFill>
                  <a:srgbClr val="193C88"/>
                </a:solidFill>
                <a:latin typeface="Gill Sans MT" pitchFamily="34" charset="-18"/>
                <a:sym typeface="HelNeueSloBold" charset="0"/>
              </a:rPr>
              <a:t>Strukturna dinamika 3D natisnjenih termoaktivnih metamaterialov za nizkofrekvenčne pasovne vrzeli</a:t>
            </a:r>
            <a:r>
              <a:rPr lang="en-GB"/>
              <a:t>” pod mentorstvom prof. dr. Janka Slaviča. </a:t>
            </a:r>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1</a:t>
            </a:fld>
            <a:endParaRPr lang="sl-SI"/>
          </a:p>
        </p:txBody>
      </p:sp>
    </p:spTree>
    <p:extLst>
      <p:ext uri="{BB962C8B-B14F-4D97-AF65-F5344CB8AC3E}">
        <p14:creationId xmlns:p14="http://schemas.microsoft.com/office/powerpoint/2010/main" val="2372065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Pozitivna vzmet se ves čas le stiska in sila narašča linearno. Dve stranski vzmeti se sprva stiskata do neke maksimalne sile. </a:t>
            </a:r>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10</a:t>
            </a:fld>
            <a:endParaRPr lang="sl-SI"/>
          </a:p>
        </p:txBody>
      </p:sp>
    </p:spTree>
    <p:extLst>
      <p:ext uri="{BB962C8B-B14F-4D97-AF65-F5344CB8AC3E}">
        <p14:creationId xmlns:p14="http://schemas.microsoft.com/office/powerpoint/2010/main" val="2024660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Nato začne sila v modrih vzmeteh padati. Pri pomikanju proti ravnovesni legi, imamo vse manj odpora. Ko masa pride v ravnovesno lego, je navpična komponenta sile v modrih vzmeteh nič. </a:t>
            </a:r>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11</a:t>
            </a:fld>
            <a:endParaRPr lang="sl-SI"/>
          </a:p>
        </p:txBody>
      </p:sp>
    </p:spTree>
    <p:extLst>
      <p:ext uri="{BB962C8B-B14F-4D97-AF65-F5344CB8AC3E}">
        <p14:creationId xmlns:p14="http://schemas.microsoft.com/office/powerpoint/2010/main" val="248369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Ob nadaljnem premikanju pa se zgodi, da se vzmeti želijo vrniti v nedeformirano lego. </a:t>
            </a:r>
            <a:br>
              <a:rPr lang="en-GB"/>
            </a:br>
            <a:r>
              <a:rPr lang="en-GB"/>
              <a:t>Sila postane negativna in kot vidimo iz grafa, se ta odšteje od pozitivne sile rdečega nosilca. Ob dodatni deformaciji nimamo nobene dodatne sile. </a:t>
            </a:r>
            <a:br>
              <a:rPr lang="en-GB"/>
            </a:br>
            <a:r>
              <a:rPr lang="en-GB"/>
              <a:t>Dobili smo kvazi-ničelno togost.</a:t>
            </a:r>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12</a:t>
            </a:fld>
            <a:endParaRPr lang="sl-SI"/>
          </a:p>
        </p:txBody>
      </p:sp>
    </p:spTree>
    <p:extLst>
      <p:ext uri="{BB962C8B-B14F-4D97-AF65-F5344CB8AC3E}">
        <p14:creationId xmlns:p14="http://schemas.microsoft.com/office/powerpoint/2010/main" val="276650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Na koncu se modre vzmeti spet začnejo raztegovati, kar vodi v ponovni narast sile.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Tukaj smo naredili analogijo z vzmetmi, vendar se nosilci vedejo podobno. Če te nosilce združimo, lahko dobimo kvazi ničelno togost.</a:t>
            </a:r>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13</a:t>
            </a:fld>
            <a:endParaRPr lang="sl-SI"/>
          </a:p>
        </p:txBody>
      </p:sp>
    </p:spTree>
    <p:extLst>
      <p:ext uri="{BB962C8B-B14F-4D97-AF65-F5344CB8AC3E}">
        <p14:creationId xmlns:p14="http://schemas.microsoft.com/office/powerpoint/2010/main" val="3744713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GB"/>
              <a:t>Ob poznanih lastnostih celice lahko tvorimo metamaterial, pri čemer gre za neskončno dolgo verigo celic. </a:t>
            </a:r>
          </a:p>
          <a:p>
            <a:pPr marL="171450" indent="-171450">
              <a:buFont typeface="Arial" panose="020B0604020202020204" pitchFamily="34" charset="0"/>
              <a:buChar char="•"/>
            </a:pPr>
            <a:r>
              <a:rPr lang="en-GB"/>
              <a:t>Predstavljamo si lahko, da imamo potovanje valovanja skozi verigo, ki jo lahko opazujemo preko disperzijskih krivulj, oziroma preko valovnega števila. Valovno število lahko razumemo na tem grafu. Do dušenja valov pride v tako imenovani pasovni vrzeli, kjer je prenos energije iz ene celice na naslednjo manjši. Valovi pri drugih frekvencah izven pasovne vrzeli potujejo brez izgube energije.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Vidimo, da je pasovna vrzel frekvenčno gledano zelo ozka! Ob spremembah okolice ali sistema, ne bomo imeli prisotnega nobenega dušenja.  </a:t>
            </a:r>
            <a:br>
              <a:rPr lang="en-GB"/>
            </a:br>
            <a:r>
              <a:rPr lang="en-GB"/>
              <a:t>Poglejmo si sedaj kako bomo dosegli adaptivnost metamateriala in večjo širino pasovne vrzeli. </a:t>
            </a:r>
            <a:br>
              <a:rPr lang="en-GB"/>
            </a:br>
            <a:endParaRPr lang="en-GB"/>
          </a:p>
          <a:p>
            <a:endParaRPr lang="en-GB"/>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14</a:t>
            </a:fld>
            <a:endParaRPr lang="sl-SI"/>
          </a:p>
        </p:txBody>
      </p:sp>
    </p:spTree>
    <p:extLst>
      <p:ext uri="{BB962C8B-B14F-4D97-AF65-F5344CB8AC3E}">
        <p14:creationId xmlns:p14="http://schemas.microsoft.com/office/powerpoint/2010/main" val="2904612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Za 3D tisk metamateriala uporabimo GPLA filament.  Spremembo togosti GPLA-ja oz. njegovega modula elastičnosti E, nam omogoča dejstvo, da se z višanjem temperature material mehča. </a:t>
            </a:r>
          </a:p>
          <a:p>
            <a:pPr marL="171450" indent="-171450">
              <a:buFont typeface="Arial" panose="020B0604020202020204" pitchFamily="34" charset="0"/>
              <a:buChar char="•"/>
            </a:pPr>
            <a:r>
              <a:rPr lang="en-GB"/>
              <a:t>Z dodatkom grafita lahko tudi prevaja električni tok.</a:t>
            </a:r>
          </a:p>
          <a:p>
            <a:pPr marL="171450" indent="-171450">
              <a:buFont typeface="Arial" panose="020B0604020202020204" pitchFamily="34" charset="0"/>
              <a:buChar char="•"/>
            </a:pPr>
            <a:r>
              <a:rPr lang="en-GB"/>
              <a:t>Tako pridemo do mehanizma našega adaptivnega spreminjanja togosti. Uporabimo termoelektrični pojav, kjer se material segreva zaradi Joulove moči. </a:t>
            </a:r>
          </a:p>
          <a:p>
            <a:pPr marL="171450" indent="-171450">
              <a:buFontTx/>
              <a:buChar char="-"/>
            </a:pPr>
            <a:endParaRPr lang="en-GB"/>
          </a:p>
          <a:p>
            <a:endParaRPr lang="en-GB"/>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15</a:t>
            </a:fld>
            <a:endParaRPr lang="sl-SI"/>
          </a:p>
        </p:txBody>
      </p:sp>
    </p:spTree>
    <p:extLst>
      <p:ext uri="{BB962C8B-B14F-4D97-AF65-F5344CB8AC3E}">
        <p14:creationId xmlns:p14="http://schemas.microsoft.com/office/powerpoint/2010/main" val="26746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Tok spuščamo le skozi stranske nosilce. To pomeni, da je njihov doprinos k celotni togosti manjši. Posledično se s segrevanjem celotna togost metamateriala povečuje.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GB"/>
          </a:p>
          <a:p>
            <a:pPr marL="171450" indent="-171450">
              <a:buFontTx/>
              <a:buChar char="-"/>
            </a:pPr>
            <a:endParaRPr lang="en-GB"/>
          </a:p>
          <a:p>
            <a:endParaRPr lang="en-GB"/>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16</a:t>
            </a:fld>
            <a:endParaRPr lang="sl-SI"/>
          </a:p>
        </p:txBody>
      </p:sp>
    </p:spTree>
    <p:extLst>
      <p:ext uri="{BB962C8B-B14F-4D97-AF65-F5344CB8AC3E}">
        <p14:creationId xmlns:p14="http://schemas.microsoft.com/office/powerpoint/2010/main" val="2206270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Če vemo pri kateri frekvenci delujejo naše motnje, lahko z Joulovim tokom metamaterial segrejemo in njegove pasovne vrzeli pomaknameo na drugo pozicijo. Tako smo dosegli termoaktivno krmiljenje pasovne vrzeli. </a:t>
            </a:r>
          </a:p>
          <a:p>
            <a:endParaRPr lang="en-GB"/>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17</a:t>
            </a:fld>
            <a:endParaRPr lang="sl-SI"/>
          </a:p>
        </p:txBody>
      </p:sp>
    </p:spTree>
    <p:extLst>
      <p:ext uri="{BB962C8B-B14F-4D97-AF65-F5344CB8AC3E}">
        <p14:creationId xmlns:p14="http://schemas.microsoft.com/office/powerpoint/2010/main" val="3763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GB"/>
              <a:t>Z razumevanjem celotne teorije, lahko gremo skozi process izdelave in vrednotenja celice ter metamateriala. </a:t>
            </a:r>
          </a:p>
          <a:p>
            <a:pPr marL="171450" indent="-171450">
              <a:buFont typeface="Arial" panose="020B0604020202020204" pitchFamily="34" charset="0"/>
              <a:buChar char="•"/>
            </a:pPr>
            <a:r>
              <a:rPr lang="en-GB"/>
              <a:t>Izpeljane enačbe togosti posameznih nosilcev uporabimo za dimenzioniranje osnovne celice </a:t>
            </a:r>
          </a:p>
          <a:p>
            <a:pPr marL="171450" indent="-171450">
              <a:buFont typeface="Arial" panose="020B0604020202020204" pitchFamily="34" charset="0"/>
              <a:buChar char="•"/>
            </a:pPr>
            <a:r>
              <a:rPr lang="en-GB"/>
              <a:t>Z uporabo 3D tiskalnika na sliki smo naredili tako celice, kot tudi končni metamaterial.  Ta je sestavljen iz osnovnih grednikov, ki jih lahko sestavimo v poljubno velikost in obliko.</a:t>
            </a:r>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18</a:t>
            </a:fld>
            <a:endParaRPr lang="sl-SI"/>
          </a:p>
        </p:txBody>
      </p:sp>
    </p:spTree>
    <p:extLst>
      <p:ext uri="{BB962C8B-B14F-4D97-AF65-F5344CB8AC3E}">
        <p14:creationId xmlns:p14="http://schemas.microsoft.com/office/powerpoint/2010/main" val="2921235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 typeface="Arial" panose="020B0604020202020204" pitchFamily="34" charset="0"/>
              <a:buChar char="•"/>
            </a:pPr>
            <a:r>
              <a:rPr lang="en-GB"/>
              <a:t>Za numerično analizo metamateriala, smo tvorili lastno simulacijo n-tih osnovnih celic. </a:t>
            </a:r>
          </a:p>
          <a:p>
            <a:pPr marL="171450" indent="-171450">
              <a:buFont typeface="Arial" panose="020B0604020202020204" pitchFamily="34" charset="0"/>
              <a:buChar char="•"/>
            </a:pPr>
            <a:r>
              <a:rPr lang="en-GB" sz="1200">
                <a:latin typeface="Gill Sans MT" pitchFamily="34" charset="-18"/>
                <a:sym typeface="HelNeueSloBold" charset="0"/>
              </a:rPr>
              <a:t>Prvo celico vzbujamo z harmonično silo in opazujemo odziv na zadnji celici. Določimo </a:t>
            </a:r>
            <a:r>
              <a:rPr lang="en-GB" sz="1200" b="1">
                <a:latin typeface="Gill Sans MT" pitchFamily="34" charset="-18"/>
                <a:sym typeface="HelNeueSloBold" charset="0"/>
              </a:rPr>
              <a:t>prenosnost pomikov </a:t>
            </a:r>
            <a:r>
              <a:rPr lang="en-GB" sz="1200">
                <a:latin typeface="Gill Sans MT" pitchFamily="34" charset="-18"/>
                <a:sym typeface="HelNeueSloBold" charset="0"/>
              </a:rPr>
              <a:t>na vhodu in izhodu.</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1200">
                <a:latin typeface="Gill Sans MT" pitchFamily="34" charset="-18"/>
                <a:sym typeface="HelNeueSloBold" charset="0"/>
              </a:rPr>
              <a:t>Če je prenosnost manj kot 1 imamo prisotno dušenje.</a:t>
            </a:r>
          </a:p>
          <a:p>
            <a:pPr marL="171450" indent="-171450">
              <a:buFont typeface="Arial" panose="020B0604020202020204" pitchFamily="34" charset="0"/>
              <a:buChar char="•"/>
            </a:pPr>
            <a:endParaRPr lang="en-GB"/>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19</a:t>
            </a:fld>
            <a:endParaRPr lang="sl-SI"/>
          </a:p>
        </p:txBody>
      </p:sp>
    </p:spTree>
    <p:extLst>
      <p:ext uri="{BB962C8B-B14F-4D97-AF65-F5344CB8AC3E}">
        <p14:creationId xmlns:p14="http://schemas.microsoft.com/office/powerpoint/2010/main" val="2095110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Nenadzorovane vibracije hitro vodijo </a:t>
            </a:r>
            <a:r>
              <a:rPr lang="it-IT" sz="1200" b="0" i="0">
                <a:solidFill>
                  <a:srgbClr val="000000"/>
                </a:solidFill>
                <a:effectLst/>
                <a:latin typeface="CMR12"/>
              </a:rPr>
              <a:t>v poškodbe </a:t>
            </a:r>
            <a:r>
              <a:rPr lang="it-IT"/>
              <a:t>struktur.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sl-SI" sz="1200" b="0" i="0">
                <a:solidFill>
                  <a:srgbClr val="000000"/>
                </a:solidFill>
                <a:effectLst/>
                <a:latin typeface="CMR12"/>
              </a:rPr>
              <a:t>Dinami</a:t>
            </a:r>
            <a:r>
              <a:rPr lang="en-GB" sz="1200" b="0" i="0">
                <a:solidFill>
                  <a:srgbClr val="000000"/>
                </a:solidFill>
                <a:effectLst/>
                <a:latin typeface="CMR12"/>
              </a:rPr>
              <a:t>č</a:t>
            </a:r>
            <a:r>
              <a:rPr lang="sl-SI" sz="1200" b="0" i="0">
                <a:solidFill>
                  <a:srgbClr val="000000"/>
                </a:solidFill>
                <a:effectLst/>
                <a:latin typeface="CMR12"/>
              </a:rPr>
              <a:t>ni u</a:t>
            </a:r>
            <a:r>
              <a:rPr lang="en-GB" sz="1200" b="0" i="0">
                <a:solidFill>
                  <a:srgbClr val="000000"/>
                </a:solidFill>
                <a:effectLst/>
                <a:latin typeface="CMR12"/>
              </a:rPr>
              <a:t>č</a:t>
            </a:r>
            <a:r>
              <a:rPr lang="sl-SI" sz="1200" b="0" i="0">
                <a:solidFill>
                  <a:srgbClr val="000000"/>
                </a:solidFill>
                <a:effectLst/>
                <a:latin typeface="CMR12"/>
              </a:rPr>
              <a:t>inki na sistem</a:t>
            </a:r>
            <a:r>
              <a:rPr lang="en-GB" sz="1200" b="0" i="0">
                <a:solidFill>
                  <a:srgbClr val="000000"/>
                </a:solidFill>
                <a:effectLst/>
                <a:latin typeface="CMR12"/>
              </a:rPr>
              <a:t>e </a:t>
            </a:r>
            <a:r>
              <a:rPr lang="sl-SI" sz="1200" b="0" i="0">
                <a:solidFill>
                  <a:srgbClr val="000000"/>
                </a:solidFill>
                <a:effectLst/>
                <a:latin typeface="CMR12"/>
              </a:rPr>
              <a:t>postanejo dodatno nevarni, kadar je prisotno vzbujanje v okolici lastnih frekvenc</a:t>
            </a:r>
            <a:r>
              <a:rPr lang="en-GB" sz="1200" b="0" i="0">
                <a:solidFill>
                  <a:srgbClr val="000000"/>
                </a:solidFill>
                <a:effectLst/>
                <a:latin typeface="CMR12"/>
              </a:rPr>
              <a:t>, kot vidimo na tem mostu, ki niha zaradi sunkovitega vetra.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1200" b="0" i="0">
                <a:solidFill>
                  <a:srgbClr val="000000"/>
                </a:solidFill>
                <a:effectLst/>
                <a:latin typeface="CMR12"/>
              </a:rPr>
              <a:t>Glavna tematika današnje raziskave je nadzor vibracij z inovativnim </a:t>
            </a:r>
            <a:r>
              <a:rPr lang="en-GB"/>
              <a:t>dinamičnim vibracijskim blažilcem</a:t>
            </a:r>
            <a:endParaRPr lang="it-IT"/>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GB" sz="1200">
              <a:latin typeface="Gill Sans MT" pitchFamily="34" charset="-18"/>
              <a:sym typeface="HelNeueSloBold" charset="0"/>
            </a:endParaRPr>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a:t>
            </a:fld>
            <a:endParaRPr lang="sl-SI"/>
          </a:p>
        </p:txBody>
      </p:sp>
    </p:spTree>
    <p:extLst>
      <p:ext uri="{BB962C8B-B14F-4D97-AF65-F5344CB8AC3E}">
        <p14:creationId xmlns:p14="http://schemas.microsoft.com/office/powerpoint/2010/main" val="1092643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 typeface="Arial" panose="020B0604020202020204" pitchFamily="34" charset="0"/>
              <a:buChar char="•"/>
            </a:pPr>
            <a:r>
              <a:rPr lang="en-GB"/>
              <a:t>Poglejmo si eksperimentalno analizo statike. 3D natisnjeno celico smo s pomočjo primeža kontrolirano deformirali. </a:t>
            </a:r>
          </a:p>
          <a:p>
            <a:pPr marL="171450" indent="-171450">
              <a:buFont typeface="Arial" panose="020B0604020202020204" pitchFamily="34" charset="0"/>
              <a:buChar char="•"/>
            </a:pPr>
            <a:r>
              <a:rPr lang="en-GB"/>
              <a:t>Segrevali smo preko vezja na sliki in</a:t>
            </a:r>
          </a:p>
          <a:p>
            <a:pPr marL="171450" indent="-171450">
              <a:buFont typeface="Arial" panose="020B0604020202020204" pitchFamily="34" charset="0"/>
              <a:buChar char="•"/>
            </a:pPr>
            <a:r>
              <a:rPr lang="en-GB"/>
              <a:t>Merli pomik, silo in temperaturo.</a:t>
            </a:r>
          </a:p>
          <a:p>
            <a:pPr marL="171450" indent="-171450">
              <a:buFont typeface="Arial" panose="020B0604020202020204" pitchFamily="34" charset="0"/>
              <a:buChar char="•"/>
            </a:pPr>
            <a:r>
              <a:rPr lang="en-GB"/>
              <a:t>Na termokameri lahko vidimo, kako se s časom segravajo le negativni nosilci.</a:t>
            </a:r>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20</a:t>
            </a:fld>
            <a:endParaRPr lang="sl-SI"/>
          </a:p>
        </p:txBody>
      </p:sp>
    </p:spTree>
    <p:extLst>
      <p:ext uri="{BB962C8B-B14F-4D97-AF65-F5344CB8AC3E}">
        <p14:creationId xmlns:p14="http://schemas.microsoft.com/office/powerpoint/2010/main" val="3789332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 typeface="Arial" panose="020B0604020202020204" pitchFamily="34" charset="0"/>
              <a:buChar char="•"/>
            </a:pPr>
            <a:r>
              <a:rPr lang="en-GB"/>
              <a:t>Eksperimentalno smo analizirali tudi metamaterial.</a:t>
            </a:r>
          </a:p>
          <a:p>
            <a:pPr marL="171450" indent="-171450">
              <a:buFont typeface="Arial" panose="020B0604020202020204" pitchFamily="34" charset="0"/>
              <a:buChar char="•"/>
            </a:pPr>
            <a:r>
              <a:rPr lang="en-GB"/>
              <a:t>Tega smo vzbujali s stresalnikom. </a:t>
            </a:r>
          </a:p>
          <a:p>
            <a:pPr marL="171450" indent="-171450">
              <a:buFont typeface="Arial" panose="020B0604020202020204" pitchFamily="34" charset="0"/>
              <a:buChar char="•"/>
            </a:pPr>
            <a:r>
              <a:rPr lang="en-GB"/>
              <a:t>Na vhodu in izhodu smo preko pospeškomerov lahko določili prenosnost.</a:t>
            </a:r>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21</a:t>
            </a:fld>
            <a:endParaRPr lang="sl-SI"/>
          </a:p>
        </p:txBody>
      </p:sp>
    </p:spTree>
    <p:extLst>
      <p:ext uri="{BB962C8B-B14F-4D97-AF65-F5344CB8AC3E}">
        <p14:creationId xmlns:p14="http://schemas.microsoft.com/office/powerpoint/2010/main" val="2041551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 typeface="Arial" panose="020B0604020202020204" pitchFamily="34" charset="0"/>
              <a:buChar char="•"/>
            </a:pPr>
            <a:r>
              <a:rPr lang="en-GB"/>
              <a:t>Poglejmo si sedaj rezultate. Sprva si pogledamo statično analizo same celice, kjer imamo spremembo silo v odvisnosti od pomika ter temperature. </a:t>
            </a:r>
          </a:p>
          <a:p>
            <a:pPr marL="171450" indent="-171450">
              <a:buFont typeface="Arial" panose="020B0604020202020204" pitchFamily="34" charset="0"/>
              <a:buChar char="•"/>
            </a:pPr>
            <a:r>
              <a:rPr lang="en-GB"/>
              <a:t>Trendna linija kaže kako s temperature sila pada. Vidimo lahko tudi obstoj kvazi ničelne togosti.</a:t>
            </a:r>
            <a:endParaRPr lang="sl-SI"/>
          </a:p>
          <a:p>
            <a:pPr marL="171450" indent="-171450">
              <a:buFont typeface="Arial" panose="020B0604020202020204" pitchFamily="34" charset="0"/>
              <a:buChar char="•"/>
            </a:pPr>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22</a:t>
            </a:fld>
            <a:endParaRPr lang="sl-SI"/>
          </a:p>
        </p:txBody>
      </p:sp>
    </p:spTree>
    <p:extLst>
      <p:ext uri="{BB962C8B-B14F-4D97-AF65-F5344CB8AC3E}">
        <p14:creationId xmlns:p14="http://schemas.microsoft.com/office/powerpoint/2010/main" val="200494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 typeface="Arial" panose="020B0604020202020204" pitchFamily="34" charset="0"/>
              <a:buChar char="•"/>
            </a:pPr>
            <a:r>
              <a:rPr lang="en-GB"/>
              <a:t>Z opravljeno statično analizo, nam preostane samo še obravnava rezultatov samega metamateriala. Na prvi sliki vidimo disperzijsko krivuljo. </a:t>
            </a:r>
          </a:p>
          <a:p>
            <a:pPr marL="171450" indent="-171450">
              <a:buFont typeface="Arial" panose="020B0604020202020204" pitchFamily="34" charset="0"/>
              <a:buChar char="•"/>
            </a:pPr>
            <a:r>
              <a:rPr lang="en-GB"/>
              <a:t>Kot vidimo se s temperaturo pasovna vrzel pomika proti višjim frekvencam.</a:t>
            </a:r>
          </a:p>
          <a:p>
            <a:pPr marL="171450" indent="-171450">
              <a:buFont typeface="Arial" panose="020B0604020202020204" pitchFamily="34" charset="0"/>
              <a:buChar char="•"/>
            </a:pPr>
            <a:r>
              <a:rPr lang="en-GB"/>
              <a:t>Če primerjamo disperzijsko krivuljo s prenosnostjo, vidimo, da imamo enako obnašanje pri enakih temperaturah in frekvencah.</a:t>
            </a:r>
          </a:p>
          <a:p>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23</a:t>
            </a:fld>
            <a:endParaRPr lang="sl-SI"/>
          </a:p>
        </p:txBody>
      </p:sp>
    </p:spTree>
    <p:extLst>
      <p:ext uri="{BB962C8B-B14F-4D97-AF65-F5344CB8AC3E}">
        <p14:creationId xmlns:p14="http://schemas.microsoft.com/office/powerpoint/2010/main" val="3317043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GB"/>
              <a:t>Na zadnji sliki vidimo rezultate končnega eksperimenta. Izmerili smo prenosnost ene, dveh in treh celic.</a:t>
            </a:r>
          </a:p>
          <a:p>
            <a:pPr marL="171450" indent="-171450">
              <a:buFontTx/>
              <a:buChar char="-"/>
            </a:pPr>
            <a:r>
              <a:rPr lang="en-GB"/>
              <a:t>Vidimo, da se teorija kot tudi eksperiment dobro ujemata, na enakem mestu imamo pasovne vrzeli tako eksperimentalno kot numerično.</a:t>
            </a:r>
          </a:p>
          <a:p>
            <a:pPr marL="171450" indent="-171450">
              <a:buFontTx/>
              <a:buChar char="-"/>
            </a:pPr>
            <a:r>
              <a:rPr lang="en-GB"/>
              <a:t>Tukaj lahko vidimo, da so pasovne vrzeli prisotne, vendar so pri previsokih frekvencah</a:t>
            </a:r>
          </a:p>
          <a:p>
            <a:pPr marL="171450" indent="-171450">
              <a:buFontTx/>
              <a:buChar char="-"/>
            </a:pPr>
            <a:r>
              <a:rPr lang="en-GB"/>
              <a:t>Sklepamo lahko, da so naši bistabilni stranski nosilci predolgo obremenjeni in posledično pride do časovnega lezenja materiala in negativne togosti ni več. Tako je celotna togost metamateriala višja.</a:t>
            </a:r>
          </a:p>
          <a:p>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24</a:t>
            </a:fld>
            <a:endParaRPr lang="sl-SI"/>
          </a:p>
        </p:txBody>
      </p:sp>
    </p:spTree>
    <p:extLst>
      <p:ext uri="{BB962C8B-B14F-4D97-AF65-F5344CB8AC3E}">
        <p14:creationId xmlns:p14="http://schemas.microsoft.com/office/powerpoint/2010/main" val="3794315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normAutofit lnSpcReduction="10000"/>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1600" b="1">
                <a:latin typeface="Gill Sans MT" pitchFamily="34" charset="-18"/>
                <a:sym typeface="HelNeueSloBold" charset="0"/>
              </a:rPr>
              <a:t>Ugotovitve:</a:t>
            </a:r>
            <a:endParaRPr lang="sl-SI" sz="1600" b="1">
              <a:latin typeface="Gill Sans MT" pitchFamily="34" charset="-18"/>
              <a:sym typeface="HelNeueSloBold" charset="0"/>
            </a:endParaRP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Zasnovali smo metamaterialni vibroizolator,</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prisotnost pasovnih vrzeli nudi vibroizolacijo,</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adaptivno lahko krmilimo vrzeli s segrevanjem preko Joulovega toka,</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zaradi lezenja eksperimentalne kvazi-ničelne togosti nismo dosegli, </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z prilagojenimi eksperimenti, smo ugotovili, da se teoretični model in eksperiment vseeno ujemata</a:t>
            </a: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1600" b="1">
                <a:latin typeface="Gill Sans MT" pitchFamily="34" charset="-18"/>
                <a:sym typeface="HelNeueSloBold" charset="0"/>
              </a:rPr>
              <a:t>Predlogi za nadaljno delo:</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Iskanje materiala, ki ne izkazuje časovnega lezenja.</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Segrevanje celotnega metamateriala, ne le celice.</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Nadgradnja enodimenzionalne verige v 3D metamaterial</a:t>
            </a:r>
          </a:p>
          <a:p>
            <a:endParaRPr lang="en-GB"/>
          </a:p>
          <a:p>
            <a:r>
              <a:rPr lang="en-GB"/>
              <a:t>Hvala za vašo pozornost!</a:t>
            </a:r>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25</a:t>
            </a:fld>
            <a:endParaRPr lang="sl-SI"/>
          </a:p>
        </p:txBody>
      </p:sp>
    </p:spTree>
    <p:extLst>
      <p:ext uri="{BB962C8B-B14F-4D97-AF65-F5344CB8AC3E}">
        <p14:creationId xmlns:p14="http://schemas.microsoft.com/office/powerpoint/2010/main" val="846879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Z uporabo metode končnih elementov, smo vrednotili statiko celice. </a:t>
            </a:r>
          </a:p>
          <a:p>
            <a:pPr marL="171450" indent="-171450">
              <a:buFont typeface="Arial" panose="020B0604020202020204" pitchFamily="34" charset="0"/>
              <a:buChar char="•"/>
            </a:pPr>
            <a:r>
              <a:rPr lang="en-GB"/>
              <a:t>Za numerično analizo metamateriala, smo tvorili lastno simulacijo n-tih osnovnih celic. </a:t>
            </a:r>
          </a:p>
          <a:p>
            <a:pPr marL="171450" indent="-171450">
              <a:buFont typeface="Arial" panose="020B0604020202020204" pitchFamily="34" charset="0"/>
              <a:buChar char="•"/>
            </a:pPr>
            <a:r>
              <a:rPr lang="en-GB" sz="1200">
                <a:latin typeface="Gill Sans MT" pitchFamily="34" charset="-18"/>
                <a:sym typeface="HelNeueSloBold" charset="0"/>
              </a:rPr>
              <a:t>Prvo celico vzbujamo z harmonično silo in opazujemo odziv na zadnji celici. Določimo </a:t>
            </a:r>
            <a:r>
              <a:rPr lang="en-GB" sz="1200" b="1">
                <a:latin typeface="Gill Sans MT" pitchFamily="34" charset="-18"/>
                <a:sym typeface="HelNeueSloBold" charset="0"/>
              </a:rPr>
              <a:t>prenosnost pomikov </a:t>
            </a:r>
            <a:r>
              <a:rPr lang="en-GB" sz="1200">
                <a:latin typeface="Gill Sans MT" pitchFamily="34" charset="-18"/>
                <a:sym typeface="HelNeueSloBold" charset="0"/>
              </a:rPr>
              <a:t>na vhodu in izhodu.</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1200">
                <a:latin typeface="Gill Sans MT" pitchFamily="34" charset="-18"/>
                <a:sym typeface="HelNeueSloBold" charset="0"/>
              </a:rPr>
              <a:t>Če je prenosnost manj kot 1 imamo prisotno dušenje.</a:t>
            </a:r>
          </a:p>
          <a:p>
            <a:pPr marL="171450" indent="-171450">
              <a:buFont typeface="Arial" panose="020B0604020202020204" pitchFamily="34" charset="0"/>
              <a:buChar char="•"/>
            </a:pPr>
            <a:endParaRPr lang="en-GB"/>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26</a:t>
            </a:fld>
            <a:endParaRPr lang="sl-SI"/>
          </a:p>
        </p:txBody>
      </p:sp>
    </p:spTree>
    <p:extLst>
      <p:ext uri="{BB962C8B-B14F-4D97-AF65-F5344CB8AC3E}">
        <p14:creationId xmlns:p14="http://schemas.microsoft.com/office/powerpoint/2010/main" val="3604054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GB"/>
              <a:t>Poglejmo si sedaj rezultate. Sprva si pogeldamo statično analizo same celice. V naslednjih grafih lahko vidimo analitično, numerično in eksperimentalno meritev sil ob deformaciji nosilcev.</a:t>
            </a:r>
          </a:p>
          <a:p>
            <a:pPr marL="171450" indent="-171450">
              <a:buFont typeface="Arial" panose="020B0604020202020204" pitchFamily="34" charset="0"/>
              <a:buChar char="•"/>
            </a:pPr>
            <a:r>
              <a:rPr lang="en-GB"/>
              <a:t>Sprva si pogledamo potek sile v odvisnosti od deformacije za polkrožne loke. Zraven vidimo tudi deformiran MKE model. </a:t>
            </a:r>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27</a:t>
            </a:fld>
            <a:endParaRPr lang="sl-SI"/>
          </a:p>
        </p:txBody>
      </p:sp>
    </p:spTree>
    <p:extLst>
      <p:ext uri="{BB962C8B-B14F-4D97-AF65-F5344CB8AC3E}">
        <p14:creationId xmlns:p14="http://schemas.microsoft.com/office/powerpoint/2010/main" val="2668372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Tukaj je sila bistabilnega nosilca. </a:t>
            </a:r>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28</a:t>
            </a:fld>
            <a:endParaRPr lang="sl-SI"/>
          </a:p>
        </p:txBody>
      </p:sp>
    </p:spTree>
    <p:extLst>
      <p:ext uri="{BB962C8B-B14F-4D97-AF65-F5344CB8AC3E}">
        <p14:creationId xmlns:p14="http://schemas.microsoft.com/office/powerpoint/2010/main" val="1022564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GB"/>
              <a:t>Poglejmo si sedaj rezultate. Sprva si pogeldamo statično analizo same celice. V grafu lahko vidimo potek sile v odvisnosti od deformacije za našo celico.</a:t>
            </a:r>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29</a:t>
            </a:fld>
            <a:endParaRPr lang="sl-SI"/>
          </a:p>
        </p:txBody>
      </p:sp>
    </p:spTree>
    <p:extLst>
      <p:ext uri="{BB962C8B-B14F-4D97-AF65-F5344CB8AC3E}">
        <p14:creationId xmlns:p14="http://schemas.microsoft.com/office/powerpoint/2010/main" val="2969651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 typeface="Arial" panose="020B0604020202020204" pitchFamily="34" charset="0"/>
              <a:buChar char="•"/>
            </a:pPr>
            <a:r>
              <a:rPr lang="en-GB"/>
              <a:t>Poglejmo si osnovni princip delovanja blažilca nihanj na primeru prikazane strukture.</a:t>
            </a:r>
          </a:p>
          <a:p>
            <a:pPr marL="171450" indent="-171450">
              <a:buFont typeface="Arial" panose="020B0604020202020204" pitchFamily="34" charset="0"/>
              <a:buChar char="•"/>
            </a:pPr>
            <a:r>
              <a:rPr lang="en-GB"/>
              <a:t>Na glavni sistem pritrdimo DVB in tvorimo sistem z dvema prostostnima stopnjama.</a:t>
            </a:r>
          </a:p>
          <a:p>
            <a:pPr marL="171450" indent="-171450">
              <a:buFont typeface="Arial" panose="020B0604020202020204" pitchFamily="34" charset="0"/>
              <a:buChar char="•"/>
            </a:pPr>
            <a:r>
              <a:rPr lang="en-GB"/>
              <a:t>Če glavni sistem obremenimo z dinamično silo pri različnih frekvencah lahko na desnem grafu vidimo odziv sistema z in brez dušilca. Če pritrdimo ustrezen DVB lahko dosežemo v originalni točki resonance stanje, kjer odziva glavne strukture ni. Takrat celotno energijo nihanja prevzame blažilec. </a:t>
            </a:r>
          </a:p>
          <a:p>
            <a:pPr marL="171450" indent="-171450">
              <a:buFont typeface="Arial" panose="020B0604020202020204" pitchFamily="34" charset="0"/>
              <a:buChar char="•"/>
            </a:pPr>
            <a:r>
              <a:rPr lang="en-GB"/>
              <a:t>za dimenzioniranje DVB-ja moramo izpolniti prikazano pogojno enačbo, ki pravi, da mora razmerje med togostjo in maso prvotnega sistema biti enako razmerju mase in togosti blažilca.</a:t>
            </a:r>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3</a:t>
            </a:fld>
            <a:endParaRPr lang="sl-SI"/>
          </a:p>
        </p:txBody>
      </p:sp>
    </p:spTree>
    <p:extLst>
      <p:ext uri="{BB962C8B-B14F-4D97-AF65-F5344CB8AC3E}">
        <p14:creationId xmlns:p14="http://schemas.microsoft.com/office/powerpoint/2010/main" val="2918610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GB"/>
              <a:t>- Zadnji eksperiment je meritev prenosnosti metamateriala. Tukaj je prikazan prenosna funkcija za različno število osnovnih celic v verigi.</a:t>
            </a:r>
          </a:p>
          <a:p>
            <a:r>
              <a:rPr lang="en-GB"/>
              <a:t>- Opazimo lahko, da tudi eksperimentalno dobimo pasovne vrzeli, vendar so te raztrošene po frekvenčnem spektru in nahajajo se pri višjih frekvencah. </a:t>
            </a:r>
          </a:p>
          <a:p>
            <a:pPr marL="171450" indent="-171450">
              <a:buFontTx/>
              <a:buChar char="-"/>
            </a:pPr>
            <a:r>
              <a:rPr lang="en-GB"/>
              <a:t>Za metamaterial bi pričakovali, da ima neodvisno od števila celic, pasovne vrzeli vedno na enakem mestu</a:t>
            </a:r>
          </a:p>
          <a:p>
            <a:pPr marL="171450" indent="-171450">
              <a:buFontTx/>
              <a:buChar char="-"/>
            </a:pPr>
            <a:r>
              <a:rPr lang="en-GB"/>
              <a:t>Sklepamo lahko, da je nekaj narobe z našo nelinearno togostjo!</a:t>
            </a:r>
          </a:p>
          <a:p>
            <a:pPr marL="0" indent="0">
              <a:buFontTx/>
              <a:buNone/>
            </a:pPr>
            <a:endParaRPr lang="sl-SI"/>
          </a:p>
          <a:p>
            <a:pPr marL="171450" indent="-171450">
              <a:buFontTx/>
              <a:buChar char="-"/>
            </a:pPr>
            <a:endParaRPr lang="en-GB"/>
          </a:p>
          <a:p>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30</a:t>
            </a:fld>
            <a:endParaRPr lang="sl-SI"/>
          </a:p>
        </p:txBody>
      </p:sp>
    </p:spTree>
    <p:extLst>
      <p:ext uri="{BB962C8B-B14F-4D97-AF65-F5344CB8AC3E}">
        <p14:creationId xmlns:p14="http://schemas.microsoft.com/office/powerpoint/2010/main" val="2659508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 typeface="Arial" panose="020B0604020202020204" pitchFamily="34" charset="0"/>
              <a:buChar char="•"/>
            </a:pPr>
            <a:r>
              <a:rPr lang="en-GB"/>
              <a:t>V naslednjem koraku smo odstranili stranske vzmeti, tako da so ostali le še polkrožni loki.</a:t>
            </a:r>
            <a:br>
              <a:rPr lang="en-GB"/>
            </a:br>
            <a:r>
              <a:rPr lang="en-GB"/>
              <a:t>Tukaj lahko vidimo, da so pri različnem številu celic, pasovne vrzeli na enakem mestu.</a:t>
            </a:r>
            <a:endParaRPr lang="sl-SI"/>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31</a:t>
            </a:fld>
            <a:endParaRPr lang="sl-SI"/>
          </a:p>
        </p:txBody>
      </p:sp>
    </p:spTree>
    <p:extLst>
      <p:ext uri="{BB962C8B-B14F-4D97-AF65-F5344CB8AC3E}">
        <p14:creationId xmlns:p14="http://schemas.microsoft.com/office/powerpoint/2010/main" val="93783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a:t>Na tem mestu lahko izpostavimo </a:t>
            </a:r>
            <a:r>
              <a:rPr lang="en-GB" b="1"/>
              <a:t>prednosti</a:t>
            </a:r>
            <a:r>
              <a:rPr lang="en-GB"/>
              <a:t> in </a:t>
            </a:r>
            <a:r>
              <a:rPr lang="en-GB" b="1"/>
              <a:t>težave</a:t>
            </a:r>
            <a:r>
              <a:rPr lang="en-GB"/>
              <a:t>, ki zelo omejujejo uporabo blažilcev:</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Čeprav v resonance odpravijo nihanje. DVB-ji nihanje dušijo le v ozkem območju v okolici prvotne lastne frekvence. Če se spremenijo lastnosti prvotnega sistema, ravnotežna enačba ni več izpolnjena.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Odvisno od tipa DVB-ja imamo dve prednosti, ki se med seboj izključujeta. V grobem ločimo: </a:t>
            </a:r>
            <a:br>
              <a:rPr lang="en-GB"/>
            </a:br>
            <a:r>
              <a:rPr lang="en-GB"/>
              <a:t>- </a:t>
            </a:r>
            <a:r>
              <a:rPr lang="en-GB" b="1"/>
              <a:t>pasivne DVB-je</a:t>
            </a:r>
            <a:r>
              <a:rPr lang="en-GB"/>
              <a:t>, ki ne potrebujejo nobene energije a delujejo le v ozkem frekvenčnem področju in</a:t>
            </a:r>
            <a:br>
              <a:rPr lang="en-GB"/>
            </a:br>
            <a:r>
              <a:rPr lang="en-GB"/>
              <a:t>- </a:t>
            </a:r>
            <a:r>
              <a:rPr lang="en-GB" b="1"/>
              <a:t>adaptivne DVB-je</a:t>
            </a:r>
            <a:r>
              <a:rPr lang="en-GB"/>
              <a:t>, ki omogočajo večjo območje delovanja, vendar so ponavadi kompleksni mehanizmi, ki zahtevajo vnos energije.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Sam mehanizem delovanja zahteva, da </a:t>
            </a:r>
            <a:r>
              <a:rPr lang="en-GB" b="0"/>
              <a:t>na glavno strukturo nekaj </a:t>
            </a:r>
            <a:r>
              <a:rPr lang="en-GB" b="1"/>
              <a:t>pritrdimo</a:t>
            </a:r>
            <a:r>
              <a:rPr lang="en-GB"/>
              <a:t>.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Zelo nizkih frekvenc ne moremo dušiti, saj imamo </a:t>
            </a:r>
            <a:r>
              <a:rPr lang="en-GB" b="1"/>
              <a:t>linearno vibroizolacijo</a:t>
            </a:r>
            <a:r>
              <a:rPr lang="en-GB"/>
              <a:t>. Z drugimi besedami, če imamo preveč mehko vzmet niti ne bo morala nositi resonančne mase, </a:t>
            </a:r>
            <a:br>
              <a:rPr lang="en-GB"/>
            </a:br>
            <a:r>
              <a:rPr lang="en-GB"/>
              <a:t>vendar pa so motnje pogosto nizkofrekvenčne, kar pomeni, da bi mehko vzmet morali imeti. Potrebovali bi </a:t>
            </a:r>
            <a:r>
              <a:rPr lang="en-GB" b="1"/>
              <a:t>nelinearno vibroizolacija</a:t>
            </a:r>
            <a:r>
              <a:rPr lang="en-GB"/>
              <a:t>.</a:t>
            </a:r>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4</a:t>
            </a:fld>
            <a:endParaRPr lang="sl-SI"/>
          </a:p>
        </p:txBody>
      </p:sp>
    </p:spTree>
    <p:extLst>
      <p:ext uri="{BB962C8B-B14F-4D97-AF65-F5344CB8AC3E}">
        <p14:creationId xmlns:p14="http://schemas.microsoft.com/office/powerpoint/2010/main" val="350179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normAutofit/>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Rešitve:</a:t>
            </a:r>
            <a:br>
              <a:rPr lang="en-GB"/>
            </a:br>
            <a:r>
              <a:rPr lang="en-GB"/>
              <a:t>- Integriramo lahko adaptivno krmiljenje z uporabo termoaktivnega filamenta. </a:t>
            </a:r>
            <a:br>
              <a:rPr lang="en-GB"/>
            </a:br>
            <a:r>
              <a:rPr lang="en-GB"/>
              <a:t>- Uporabimo princip metamateriala.</a:t>
            </a:r>
            <a:br>
              <a:rPr lang="en-GB"/>
            </a:br>
            <a:r>
              <a:rPr lang="en-GB"/>
              <a:t>- Uvedemo kvazi-ničelno togost.</a:t>
            </a:r>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5</a:t>
            </a:fld>
            <a:endParaRPr lang="sl-SI"/>
          </a:p>
        </p:txBody>
      </p:sp>
    </p:spTree>
    <p:extLst>
      <p:ext uri="{BB962C8B-B14F-4D97-AF65-F5344CB8AC3E}">
        <p14:creationId xmlns:p14="http://schemas.microsoft.com/office/powerpoint/2010/main" val="317614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indent="0">
              <a:spcBef>
                <a:spcPts val="600"/>
              </a:spcBef>
              <a:buFont typeface="Arial" pitchFamily="34" charset="0"/>
              <a:buNone/>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1200">
                <a:latin typeface="Gill Sans MT" pitchFamily="34" charset="-18"/>
                <a:sym typeface="HelNeueSloBold" charset="0"/>
              </a:rPr>
              <a:t>Torej naš cilj je, da z uporabo 3D tiskanja naredimo in nato raziščemo dinamiko termoaktivnega metamaterialnega vibroizolatorja za uporabo v nizkofrekvenčnem področju.</a:t>
            </a:r>
          </a:p>
        </p:txBody>
      </p:sp>
      <p:sp>
        <p:nvSpPr>
          <p:cNvPr id="4" name="Označba mesta številke diapozitiva 3"/>
          <p:cNvSpPr>
            <a:spLocks noGrp="1"/>
          </p:cNvSpPr>
          <p:nvPr>
            <p:ph type="sldNum" sz="quarter" idx="5"/>
          </p:nvPr>
        </p:nvSpPr>
        <p:spPr/>
        <p:txBody>
          <a:bodyPr/>
          <a:lstStyle/>
          <a:p>
            <a:pPr>
              <a:defRPr/>
            </a:pPr>
            <a:fld id="{5D6ECF43-F8DA-4088-AB19-DA7465C6AE8B}" type="slidenum">
              <a:rPr lang="sl-SI" smtClean="0"/>
              <a:pPr>
                <a:defRPr/>
              </a:pPr>
              <a:t>6</a:t>
            </a:fld>
            <a:endParaRPr lang="sl-SI"/>
          </a:p>
        </p:txBody>
      </p:sp>
    </p:spTree>
    <p:extLst>
      <p:ext uri="{BB962C8B-B14F-4D97-AF65-F5344CB8AC3E}">
        <p14:creationId xmlns:p14="http://schemas.microsoft.com/office/powerpoint/2010/main" val="649580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0"/>
              <a:t>Poglejmo si sprva, kaj je metamaterial. </a:t>
            </a:r>
            <a:r>
              <a:rPr lang="en-GB" b="1"/>
              <a:t>Metamateriali</a:t>
            </a:r>
            <a:r>
              <a:rPr lang="en-GB"/>
              <a:t> so umetno izdelani strukturirani kompoziti. Tvorijo jih periodično razporejene osnovne reprezentativne celice. Vse posebne lastnosti metamateriala, ki so vidne na makronivoju, izhajajo iz lastnosti ene same celice. </a:t>
            </a:r>
            <a:br>
              <a:rPr lang="en-GB"/>
            </a:br>
            <a:r>
              <a:rPr lang="en-GB"/>
              <a:t>V dinamiki, je to še posebaj ugodno, saj vemo, da se dinamika sistema spreminja z njegovo obliko. Izdelani metamaterial, ne glede na svojo velikost in obliko, vibracije vedno duši v enakem frekvenčnem območju, saj so osnovne celice vedno enake. </a:t>
            </a:r>
          </a:p>
          <a:p>
            <a:pPr marL="171450" indent="-171450">
              <a:buFont typeface="Arial" panose="020B0604020202020204" pitchFamily="34" charset="0"/>
              <a:buChar char="•"/>
            </a:pPr>
            <a:r>
              <a:rPr lang="en-GB"/>
              <a:t>Vidimo lahko, da je znotraj celice masa, nosilci, ki jo obdajajo pa predstavljajo vzmet. Torej je naš metamaterial sestavljen iz posemeznih manjših vibracijskih blažilcev.</a:t>
            </a:r>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7</a:t>
            </a:fld>
            <a:endParaRPr lang="sl-SI"/>
          </a:p>
        </p:txBody>
      </p:sp>
    </p:spTree>
    <p:extLst>
      <p:ext uri="{BB962C8B-B14F-4D97-AF65-F5344CB8AC3E}">
        <p14:creationId xmlns:p14="http://schemas.microsoft.com/office/powerpoint/2010/main" val="3911276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t>Od bližje is poglejmo delovanje vzmeti. Poglejmo kako iz sistema nosilcev dobimo </a:t>
            </a:r>
            <a:r>
              <a:rPr lang="en-GB" b="1"/>
              <a:t>kvazi-ničelno togost</a:t>
            </a:r>
            <a:r>
              <a:rPr lang="en-GB"/>
              <a:t>. V </a:t>
            </a:r>
            <a:r>
              <a:rPr lang="en-GB" dirty="0" err="1"/>
              <a:t>naši</a:t>
            </a:r>
            <a:r>
              <a:rPr lang="en-GB" dirty="0"/>
              <a:t> </a:t>
            </a:r>
            <a:r>
              <a:rPr lang="en-GB" dirty="0" err="1"/>
              <a:t>celici</a:t>
            </a:r>
            <a:r>
              <a:rPr lang="en-GB" dirty="0"/>
              <a:t> </a:t>
            </a:r>
            <a:r>
              <a:rPr lang="en-GB" dirty="0" err="1"/>
              <a:t>imamo</a:t>
            </a:r>
            <a:r>
              <a:rPr lang="en-GB" dirty="0"/>
              <a:t> </a:t>
            </a:r>
            <a:r>
              <a:rPr lang="en-GB" dirty="0" err="1"/>
              <a:t>dva</a:t>
            </a:r>
            <a:r>
              <a:rPr lang="en-GB" dirty="0"/>
              <a:t> </a:t>
            </a:r>
            <a:r>
              <a:rPr lang="en-GB" dirty="0" err="1"/>
              <a:t>sistema</a:t>
            </a:r>
            <a:r>
              <a:rPr lang="en-GB" dirty="0"/>
              <a:t> </a:t>
            </a:r>
            <a:r>
              <a:rPr lang="en-GB" dirty="0" err="1"/>
              <a:t>nosilcev</a:t>
            </a:r>
            <a:r>
              <a:rPr lang="en-GB" dirty="0"/>
              <a:t>: </a:t>
            </a:r>
            <a:br>
              <a:rPr lang="en-GB" dirty="0"/>
            </a:br>
            <a:r>
              <a:rPr lang="en-GB" dirty="0"/>
              <a:t>- </a:t>
            </a:r>
            <a:r>
              <a:rPr lang="en-GB" dirty="0" err="1"/>
              <a:t>štiri</a:t>
            </a:r>
            <a:r>
              <a:rPr lang="en-GB" dirty="0"/>
              <a:t> </a:t>
            </a:r>
            <a:r>
              <a:rPr lang="en-GB" dirty="0" err="1"/>
              <a:t>vertikalne</a:t>
            </a:r>
            <a:r>
              <a:rPr lang="en-GB" dirty="0"/>
              <a:t> loke, ki so v </a:t>
            </a:r>
            <a:r>
              <a:rPr lang="en-GB" dirty="0" err="1"/>
              <a:t>nadaljevanju</a:t>
            </a:r>
            <a:r>
              <a:rPr lang="en-GB" dirty="0"/>
              <a:t> </a:t>
            </a:r>
            <a:r>
              <a:rPr lang="en-GB" dirty="0" err="1"/>
              <a:t>predstavljeni</a:t>
            </a:r>
            <a:r>
              <a:rPr lang="en-GB" dirty="0"/>
              <a:t> z </a:t>
            </a:r>
            <a:r>
              <a:rPr lang="en-GB" dirty="0" err="1"/>
              <a:t>rdečo</a:t>
            </a:r>
            <a:r>
              <a:rPr lang="en-GB" dirty="0"/>
              <a:t> </a:t>
            </a:r>
            <a:r>
              <a:rPr lang="en-GB" dirty="0" err="1"/>
              <a:t>barvo</a:t>
            </a:r>
            <a:r>
              <a:rPr lang="en-GB" dirty="0"/>
              <a:t> in </a:t>
            </a:r>
            <a:r>
              <a:rPr lang="en-GB" dirty="0" err="1"/>
              <a:t>jih</a:t>
            </a:r>
            <a:r>
              <a:rPr lang="en-GB" dirty="0"/>
              <a:t> </a:t>
            </a:r>
            <a:r>
              <a:rPr lang="en-GB" dirty="0" err="1"/>
              <a:t>poimenujemo</a:t>
            </a:r>
            <a:r>
              <a:rPr lang="en-GB" dirty="0"/>
              <a:t> </a:t>
            </a:r>
            <a:r>
              <a:rPr lang="en-GB" dirty="0" err="1"/>
              <a:t>pozitivni</a:t>
            </a:r>
            <a:r>
              <a:rPr lang="en-GB" dirty="0"/>
              <a:t> </a:t>
            </a:r>
            <a:r>
              <a:rPr lang="en-GB" dirty="0" err="1"/>
              <a:t>nosilci</a:t>
            </a:r>
            <a:br>
              <a:rPr lang="en-GB" dirty="0"/>
            </a:br>
            <a:r>
              <a:rPr lang="en-GB" dirty="0"/>
              <a:t>- in </a:t>
            </a:r>
            <a:r>
              <a:rPr lang="en-GB" dirty="0" err="1"/>
              <a:t>dva</a:t>
            </a:r>
            <a:r>
              <a:rPr lang="en-GB" dirty="0"/>
              <a:t> </a:t>
            </a:r>
            <a:r>
              <a:rPr lang="en-GB" dirty="0" err="1"/>
              <a:t>dvojna</a:t>
            </a:r>
            <a:r>
              <a:rPr lang="en-GB" dirty="0"/>
              <a:t> </a:t>
            </a:r>
            <a:r>
              <a:rPr lang="en-GB" dirty="0" err="1"/>
              <a:t>horizontalna</a:t>
            </a:r>
            <a:r>
              <a:rPr lang="en-GB" dirty="0"/>
              <a:t> </a:t>
            </a:r>
            <a:r>
              <a:rPr lang="en-GB" dirty="0" err="1"/>
              <a:t>nosilca</a:t>
            </a:r>
            <a:r>
              <a:rPr lang="en-GB" dirty="0"/>
              <a:t>, ki </a:t>
            </a:r>
            <a:r>
              <a:rPr lang="en-GB" dirty="0" err="1"/>
              <a:t>sta</a:t>
            </a:r>
            <a:r>
              <a:rPr lang="en-GB" dirty="0"/>
              <a:t> </a:t>
            </a:r>
            <a:r>
              <a:rPr lang="en-GB" dirty="0" err="1"/>
              <a:t>predstavljena</a:t>
            </a:r>
            <a:r>
              <a:rPr lang="en-GB" dirty="0"/>
              <a:t> z </a:t>
            </a:r>
            <a:r>
              <a:rPr lang="en-GB" dirty="0" err="1"/>
              <a:t>modro</a:t>
            </a:r>
            <a:r>
              <a:rPr lang="en-GB" dirty="0"/>
              <a:t> </a:t>
            </a:r>
            <a:r>
              <a:rPr lang="en-GB" dirty="0" err="1"/>
              <a:t>barvo</a:t>
            </a:r>
            <a:r>
              <a:rPr lang="en-GB"/>
              <a:t> in ju imenujemo tudi negativna nosilca.</a:t>
            </a:r>
            <a:br>
              <a:rPr lang="en-GB"/>
            </a:br>
            <a:r>
              <a:rPr lang="en-GB"/>
              <a:t>- vsi nosilci skupaj tvorijo novo nelinearno vzmet, ki je predstavljena z zeleno barvo</a:t>
            </a:r>
          </a:p>
          <a:p>
            <a:pPr marL="171450" indent="-171450">
              <a:buFont typeface="Arial" panose="020B0604020202020204" pitchFamily="34" charset="0"/>
              <a:buChar char="•"/>
            </a:pPr>
            <a:r>
              <a:rPr lang="en-GB"/>
              <a:t>Za boljše razumevanje naredimo primerjavo z navadnimi vzmetmi in si poglejmo kako deluje kvazi-ničelna togost. </a:t>
            </a:r>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8</a:t>
            </a:fld>
            <a:endParaRPr lang="sl-SI"/>
          </a:p>
        </p:txBody>
      </p:sp>
    </p:spTree>
    <p:extLst>
      <p:ext uri="{BB962C8B-B14F-4D97-AF65-F5344CB8AC3E}">
        <p14:creationId xmlns:p14="http://schemas.microsoft.com/office/powerpoint/2010/main" val="401439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a:t>Maso pomaknemo navzdol in opazujemo kako se spreminja navpična sila F ter opazujemo tudi skupno togost k</a:t>
            </a:r>
          </a:p>
        </p:txBody>
      </p:sp>
      <p:sp>
        <p:nvSpPr>
          <p:cNvPr id="4" name="Slide Number Placeholder 3"/>
          <p:cNvSpPr>
            <a:spLocks noGrp="1"/>
          </p:cNvSpPr>
          <p:nvPr>
            <p:ph type="sldNum" sz="quarter" idx="5"/>
          </p:nvPr>
        </p:nvSpPr>
        <p:spPr/>
        <p:txBody>
          <a:bodyPr/>
          <a:lstStyle/>
          <a:p>
            <a:pPr>
              <a:defRPr/>
            </a:pPr>
            <a:fld id="{5D6ECF43-F8DA-4088-AB19-DA7465C6AE8B}" type="slidenum">
              <a:rPr lang="sl-SI" smtClean="0"/>
              <a:pPr>
                <a:defRPr/>
              </a:pPr>
              <a:t>9</a:t>
            </a:fld>
            <a:endParaRPr lang="sl-SI"/>
          </a:p>
        </p:txBody>
      </p:sp>
    </p:spTree>
    <p:extLst>
      <p:ext uri="{BB962C8B-B14F-4D97-AF65-F5344CB8AC3E}">
        <p14:creationId xmlns:p14="http://schemas.microsoft.com/office/powerpoint/2010/main" val="165494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E8A129B-4692-48E9-AAEC-278F1F2E01BC}" type="datetime1">
              <a:rPr lang="en-US"/>
              <a:pPr>
                <a:defRPr/>
              </a:pPr>
              <a:t>6/21/2023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FD6322-321B-4AE4-A9D0-0DE0E79E1230}" type="slidenum">
              <a:rPr lang="en-US"/>
              <a:pPr>
                <a:defRPr/>
              </a:pPr>
              <a:t>‹#›</a:t>
            </a:fld>
            <a:endParaRPr lang="en-US"/>
          </a:p>
        </p:txBody>
      </p:sp>
    </p:spTree>
    <p:extLst>
      <p:ext uri="{BB962C8B-B14F-4D97-AF65-F5344CB8AC3E}">
        <p14:creationId xmlns:p14="http://schemas.microsoft.com/office/powerpoint/2010/main" val="3544883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E770AC4-A6F8-4571-9654-7AD3444E62F1}" type="datetime1">
              <a:rPr lang="en-US"/>
              <a:pPr>
                <a:defRPr/>
              </a:pPr>
              <a:t>6/21/2023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494F75A-900E-47C4-82FD-D60E8DFFDB57}" type="slidenum">
              <a:rPr lang="en-US"/>
              <a:pPr>
                <a:defRPr/>
              </a:pPr>
              <a:t>‹#›</a:t>
            </a:fld>
            <a:endParaRPr lang="en-US"/>
          </a:p>
        </p:txBody>
      </p:sp>
    </p:spTree>
    <p:extLst>
      <p:ext uri="{BB962C8B-B14F-4D97-AF65-F5344CB8AC3E}">
        <p14:creationId xmlns:p14="http://schemas.microsoft.com/office/powerpoint/2010/main" val="130162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1DCDD07-6E54-4FEB-AA93-7A16A67793A9}" type="datetime1">
              <a:rPr lang="en-US"/>
              <a:pPr>
                <a:defRPr/>
              </a:pPr>
              <a:t>6/21/2023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82417E-B265-410D-B401-922B47BF550C}" type="slidenum">
              <a:rPr lang="en-US"/>
              <a:pPr>
                <a:defRPr/>
              </a:pPr>
              <a:t>‹#›</a:t>
            </a:fld>
            <a:endParaRPr lang="en-US"/>
          </a:p>
        </p:txBody>
      </p:sp>
    </p:spTree>
    <p:extLst>
      <p:ext uri="{BB962C8B-B14F-4D97-AF65-F5344CB8AC3E}">
        <p14:creationId xmlns:p14="http://schemas.microsoft.com/office/powerpoint/2010/main" val="333591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F0210AEC-89A7-4FEF-B15B-B9E00EDEB4C3}" type="datetime1">
              <a:rPr lang="en-US"/>
              <a:pPr>
                <a:defRPr/>
              </a:pPr>
              <a:t>6/21/2023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F827C7C-FC57-4B5B-9815-FD66B5E8B0A1}" type="slidenum">
              <a:rPr lang="en-US"/>
              <a:pPr>
                <a:defRPr/>
              </a:pPr>
              <a:t>‹#›</a:t>
            </a:fld>
            <a:endParaRPr lang="en-US"/>
          </a:p>
        </p:txBody>
      </p:sp>
    </p:spTree>
    <p:extLst>
      <p:ext uri="{BB962C8B-B14F-4D97-AF65-F5344CB8AC3E}">
        <p14:creationId xmlns:p14="http://schemas.microsoft.com/office/powerpoint/2010/main" val="273253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9C37569-465C-48C7-BA46-14387FA69419}" type="datetime1">
              <a:rPr lang="en-US"/>
              <a:pPr>
                <a:defRPr/>
              </a:pPr>
              <a:t>6/21/2023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3796AB-05B6-4303-96C0-7A9918670B40}" type="slidenum">
              <a:rPr lang="en-US"/>
              <a:pPr>
                <a:defRPr/>
              </a:pPr>
              <a:t>‹#›</a:t>
            </a:fld>
            <a:endParaRPr lang="en-US"/>
          </a:p>
        </p:txBody>
      </p:sp>
    </p:spTree>
    <p:extLst>
      <p:ext uri="{BB962C8B-B14F-4D97-AF65-F5344CB8AC3E}">
        <p14:creationId xmlns:p14="http://schemas.microsoft.com/office/powerpoint/2010/main" val="366463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C36D95E-057A-4BDD-BE08-4C38B3268A4A}" type="datetime1">
              <a:rPr lang="en-US"/>
              <a:pPr>
                <a:defRPr/>
              </a:pPr>
              <a:t>6/21/2023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F5FB77-D0C1-4BFF-A8AE-897417BAB3F3}" type="slidenum">
              <a:rPr lang="en-US"/>
              <a:pPr>
                <a:defRPr/>
              </a:pPr>
              <a:t>‹#›</a:t>
            </a:fld>
            <a:endParaRPr lang="en-US"/>
          </a:p>
        </p:txBody>
      </p:sp>
    </p:spTree>
    <p:extLst>
      <p:ext uri="{BB962C8B-B14F-4D97-AF65-F5344CB8AC3E}">
        <p14:creationId xmlns:p14="http://schemas.microsoft.com/office/powerpoint/2010/main" val="66989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ED2E883-1022-4F36-9C94-291AD18616A6}" type="datetime1">
              <a:rPr lang="en-US"/>
              <a:pPr>
                <a:defRPr/>
              </a:pPr>
              <a:t>6/21/2023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3797C2C-0A33-44EF-8F25-2EA3E62679A3}" type="slidenum">
              <a:rPr lang="en-US"/>
              <a:pPr>
                <a:defRPr/>
              </a:pPr>
              <a:t>‹#›</a:t>
            </a:fld>
            <a:endParaRPr lang="en-US"/>
          </a:p>
        </p:txBody>
      </p:sp>
    </p:spTree>
    <p:extLst>
      <p:ext uri="{BB962C8B-B14F-4D97-AF65-F5344CB8AC3E}">
        <p14:creationId xmlns:p14="http://schemas.microsoft.com/office/powerpoint/2010/main" val="26402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B5C77B0-D500-40F2-820A-0C39ECFC21B4}" type="datetime1">
              <a:rPr lang="en-US"/>
              <a:pPr>
                <a:defRPr/>
              </a:pPr>
              <a:t>6/21/2023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34B5BB2-EFDF-4897-AE4D-150A0766F4A3}" type="slidenum">
              <a:rPr lang="en-US"/>
              <a:pPr>
                <a:defRPr/>
              </a:pPr>
              <a:t>‹#›</a:t>
            </a:fld>
            <a:endParaRPr lang="en-US"/>
          </a:p>
        </p:txBody>
      </p:sp>
    </p:spTree>
    <p:extLst>
      <p:ext uri="{BB962C8B-B14F-4D97-AF65-F5344CB8AC3E}">
        <p14:creationId xmlns:p14="http://schemas.microsoft.com/office/powerpoint/2010/main" val="3035652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09170D6-57A7-4887-A9EA-339EA2B9C3E4}" type="datetime1">
              <a:rPr lang="en-US"/>
              <a:pPr>
                <a:defRPr/>
              </a:pPr>
              <a:t>6/21/2023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CB0DB6C-259D-417F-8DBC-1EB12A0F5008}" type="slidenum">
              <a:rPr lang="en-US"/>
              <a:pPr>
                <a:defRPr/>
              </a:pPr>
              <a:t>‹#›</a:t>
            </a:fld>
            <a:endParaRPr lang="en-US"/>
          </a:p>
        </p:txBody>
      </p:sp>
    </p:spTree>
    <p:extLst>
      <p:ext uri="{BB962C8B-B14F-4D97-AF65-F5344CB8AC3E}">
        <p14:creationId xmlns:p14="http://schemas.microsoft.com/office/powerpoint/2010/main" val="4224082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3E58D4D-114E-4380-8087-10FA48AFCC84}" type="datetime1">
              <a:rPr lang="en-US"/>
              <a:pPr>
                <a:defRPr/>
              </a:pPr>
              <a:t>6/21/2023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AB5019C-8BD0-473E-9606-E50AA8BFFA1F}" type="slidenum">
              <a:rPr lang="en-US"/>
              <a:pPr>
                <a:defRPr/>
              </a:pPr>
              <a:t>‹#›</a:t>
            </a:fld>
            <a:endParaRPr lang="en-US"/>
          </a:p>
        </p:txBody>
      </p:sp>
    </p:spTree>
    <p:extLst>
      <p:ext uri="{BB962C8B-B14F-4D97-AF65-F5344CB8AC3E}">
        <p14:creationId xmlns:p14="http://schemas.microsoft.com/office/powerpoint/2010/main" val="802523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C46A4C2-8716-4A34-AE07-07FD5069EE71}" type="datetime1">
              <a:rPr lang="en-US"/>
              <a:pPr>
                <a:defRPr/>
              </a:pPr>
              <a:t>6/21/2023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B924D93-5DD7-4D23-94E8-4BB2C2BEDF50}" type="slidenum">
              <a:rPr lang="en-US"/>
              <a:pPr>
                <a:defRPr/>
              </a:pPr>
              <a:t>‹#›</a:t>
            </a:fld>
            <a:endParaRPr lang="en-US"/>
          </a:p>
        </p:txBody>
      </p:sp>
    </p:spTree>
    <p:extLst>
      <p:ext uri="{BB962C8B-B14F-4D97-AF65-F5344CB8AC3E}">
        <p14:creationId xmlns:p14="http://schemas.microsoft.com/office/powerpoint/2010/main" val="1980176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A08771E-A0A4-4EA8-8C0B-82F90FEB7E61}" type="datetime1">
              <a:rPr lang="en-US"/>
              <a:pPr>
                <a:defRPr/>
              </a:pPr>
              <a:t>6/21/2023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652C7FD-078E-4522-9037-7485FA43425E}" type="slidenum">
              <a:rPr lang="en-US"/>
              <a:pPr>
                <a:defRPr/>
              </a:pPr>
              <a:t>‹#›</a:t>
            </a:fld>
            <a:endParaRPr lang="en-US"/>
          </a:p>
        </p:txBody>
      </p:sp>
    </p:spTree>
    <p:extLst>
      <p:ext uri="{BB962C8B-B14F-4D97-AF65-F5344CB8AC3E}">
        <p14:creationId xmlns:p14="http://schemas.microsoft.com/office/powerpoint/2010/main" val="2329730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13" descr="valovi2.jpg"/>
          <p:cNvPicPr>
            <a:picLocks noChangeAspect="1"/>
          </p:cNvPicPr>
          <p:nvPr userDrawn="1"/>
        </p:nvPicPr>
        <p:blipFill>
          <a:blip r:embed="rId14">
            <a:extLst>
              <a:ext uri="{28A0092B-C50C-407E-A947-70E740481C1C}">
                <a14:useLocalDpi xmlns:a14="http://schemas.microsoft.com/office/drawing/2010/main" val="0"/>
              </a:ext>
            </a:extLst>
          </a:blip>
          <a:srcRect r="27719" b="21823"/>
          <a:stretch>
            <a:fillRect/>
          </a:stretch>
        </p:blipFill>
        <p:spPr bwMode="auto">
          <a:xfrm>
            <a:off x="4416425" y="1916113"/>
            <a:ext cx="4727575"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a:defRPr/>
            </a:pPr>
            <a:fld id="{51B4E91E-5525-4305-99F0-1A88D127E422}" type="datetime1">
              <a:rPr lang="en-US"/>
              <a:pPr>
                <a:defRPr/>
              </a:pPr>
              <a:t>6/21/2023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a:defRPr/>
            </a:pPr>
            <a:fld id="{661F779D-C3C6-4595-AE35-3B488CAD43B3}" type="slidenum">
              <a:rPr lang="en-US"/>
              <a:pPr>
                <a:defRPr/>
              </a:pPr>
              <a:t>‹#›</a:t>
            </a:fld>
            <a:endParaRPr lang="en-US"/>
          </a:p>
        </p:txBody>
      </p:sp>
      <p:pic>
        <p:nvPicPr>
          <p:cNvPr id="1032" name="Picture 6" descr="logo.gif"/>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58750" y="230188"/>
            <a:ext cx="13652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Screen Shot 2012-01-02 at 11.29.28 PM.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6513" y="227013"/>
            <a:ext cx="1781176" cy="668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6" descr="logo.gif"/>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11150" y="382588"/>
            <a:ext cx="13652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png"/><Relationship Id="rId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png"/><Relationship Id="rId5" Type="http://schemas.openxmlformats.org/officeDocument/2006/relationships/image" Target="../media/image25.pn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26.png"/><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5.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26.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21.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png"/><Relationship Id="rId5" Type="http://schemas.openxmlformats.org/officeDocument/2006/relationships/image" Target="../media/image25.png"/><Relationship Id="rId10"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52600" cy="679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6" descr="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30188"/>
            <a:ext cx="13652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p:cNvSpPr>
          <p:nvPr/>
        </p:nvSpPr>
        <p:spPr bwMode="auto">
          <a:xfrm>
            <a:off x="2743200" y="4846638"/>
            <a:ext cx="29083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7799" bIns="0">
            <a:spAutoFit/>
          </a:bodyPr>
          <a:lstStyle/>
          <a:p>
            <a:pPr marL="57150">
              <a:lnSpc>
                <a:spcPct val="120000"/>
              </a:lnSpc>
              <a:spcBef>
                <a:spcPts val="11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pPr>
            <a:r>
              <a:rPr lang="en-GB" sz="2000" dirty="0">
                <a:solidFill>
                  <a:srgbClr val="595959"/>
                </a:solidFill>
                <a:latin typeface="Gill Sans MT" pitchFamily="34" charset="-18"/>
                <a:sym typeface="HelNeueSloBold" charset="0"/>
              </a:rPr>
              <a:t>Gašper Bizjan</a:t>
            </a:r>
            <a:endParaRPr lang="sl-SI" sz="2000">
              <a:solidFill>
                <a:schemeClr val="accent2"/>
              </a:solidFill>
              <a:latin typeface="Gill Sans MT" pitchFamily="34" charset="-18"/>
              <a:sym typeface="HelNeueSloBold" charset="0"/>
            </a:endParaRPr>
          </a:p>
        </p:txBody>
      </p:sp>
      <p:sp>
        <p:nvSpPr>
          <p:cNvPr id="2053" name="Rectangle 2"/>
          <p:cNvSpPr>
            <a:spLocks/>
          </p:cNvSpPr>
          <p:nvPr/>
        </p:nvSpPr>
        <p:spPr bwMode="auto">
          <a:xfrm>
            <a:off x="2743200" y="6237288"/>
            <a:ext cx="2362200" cy="253596"/>
          </a:xfrm>
          <a:prstGeom prst="rect">
            <a:avLst/>
          </a:prstGeom>
          <a:noFill/>
          <a:ln w="12700">
            <a:noFill/>
            <a:miter lim="800000"/>
            <a:headEnd/>
            <a:tailEnd/>
          </a:ln>
        </p:spPr>
        <p:txBody>
          <a:bodyPr lIns="0" tIns="0" rIns="57799" bIns="0">
            <a:spAutoFit/>
          </a:bodyPr>
          <a:lstStyle/>
          <a:p>
            <a:pPr marL="57150">
              <a:lnSpc>
                <a:spcPct val="120000"/>
              </a:lnSpc>
              <a:spcBef>
                <a:spcPts val="11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sl-SI" sz="1500">
                <a:solidFill>
                  <a:schemeClr val="tx1">
                    <a:lumMod val="65000"/>
                    <a:lumOff val="35000"/>
                  </a:schemeClr>
                </a:solidFill>
                <a:latin typeface="Gill Sans MT" pitchFamily="34" charset="-18"/>
                <a:sym typeface="HelNeueSloBold" charset="0"/>
              </a:rPr>
              <a:t>Ljubljana</a:t>
            </a:r>
            <a:r>
              <a:rPr lang="sl-SI" sz="1500">
                <a:latin typeface="Gill Sans MT" pitchFamily="34" charset="-18"/>
                <a:sym typeface="HelNeueSloBold" charset="0"/>
              </a:rPr>
              <a:t>, </a:t>
            </a:r>
            <a:r>
              <a:rPr lang="en-GB" sz="1500" dirty="0">
                <a:solidFill>
                  <a:srgbClr val="595959"/>
                </a:solidFill>
                <a:latin typeface="Gill Sans MT" pitchFamily="34" charset="-18"/>
                <a:sym typeface="HelNeueSloBold" charset="0"/>
              </a:rPr>
              <a:t>22</a:t>
            </a:r>
            <a:r>
              <a:rPr lang="sl-SI" sz="1500">
                <a:solidFill>
                  <a:srgbClr val="595959"/>
                </a:solidFill>
                <a:latin typeface="Gill Sans MT" pitchFamily="34" charset="-18"/>
                <a:sym typeface="HelNeueSloBold" charset="0"/>
              </a:rPr>
              <a:t>. </a:t>
            </a:r>
            <a:r>
              <a:rPr lang="en-GB" sz="1500" dirty="0" err="1">
                <a:solidFill>
                  <a:srgbClr val="595959"/>
                </a:solidFill>
                <a:latin typeface="Gill Sans MT" pitchFamily="34" charset="-18"/>
                <a:sym typeface="HelNeueSloBold" charset="0"/>
              </a:rPr>
              <a:t>junij</a:t>
            </a:r>
            <a:r>
              <a:rPr lang="en-GB" sz="1500">
                <a:solidFill>
                  <a:srgbClr val="595959"/>
                </a:solidFill>
                <a:latin typeface="Gill Sans MT" pitchFamily="34" charset="-18"/>
                <a:sym typeface="HelNeueSloBold" charset="0"/>
              </a:rPr>
              <a:t> </a:t>
            </a:r>
            <a:r>
              <a:rPr lang="sl-SI" sz="1500">
                <a:solidFill>
                  <a:srgbClr val="595959"/>
                </a:solidFill>
                <a:latin typeface="Gill Sans MT" pitchFamily="34" charset="-18"/>
                <a:sym typeface="HelNeueSloBold" charset="0"/>
              </a:rPr>
              <a:t>20</a:t>
            </a:r>
            <a:r>
              <a:rPr lang="en-GB" sz="1500">
                <a:solidFill>
                  <a:srgbClr val="595959"/>
                </a:solidFill>
                <a:latin typeface="Gill Sans MT" pitchFamily="34" charset="-18"/>
                <a:sym typeface="HelNeueSloBold" charset="0"/>
              </a:rPr>
              <a:t>23</a:t>
            </a:r>
            <a:endParaRPr lang="sl-SI" sz="1600">
              <a:solidFill>
                <a:schemeClr val="accent2"/>
              </a:solidFill>
              <a:latin typeface="Gill Sans MT" pitchFamily="34" charset="-18"/>
              <a:sym typeface="HelNeueSloBold" charset="0"/>
            </a:endParaRPr>
          </a:p>
        </p:txBody>
      </p:sp>
      <p:sp>
        <p:nvSpPr>
          <p:cNvPr id="2054" name="Rectangle 2"/>
          <p:cNvSpPr>
            <a:spLocks/>
          </p:cNvSpPr>
          <p:nvPr/>
        </p:nvSpPr>
        <p:spPr bwMode="auto">
          <a:xfrm>
            <a:off x="2743200" y="2343150"/>
            <a:ext cx="62214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7799" bIns="0">
            <a:spAutoFit/>
          </a:bodyPr>
          <a:lstStyle/>
          <a:p>
            <a:pPr marL="57150">
              <a:lnSpc>
                <a:spcPct val="120000"/>
              </a:lnSpc>
              <a:spcBef>
                <a:spcPts val="11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pPr>
            <a:r>
              <a:rPr lang="sl-SI" sz="2400">
                <a:solidFill>
                  <a:srgbClr val="595959"/>
                </a:solidFill>
                <a:latin typeface="Gill Sans MT" pitchFamily="34" charset="-18"/>
                <a:sym typeface="HelNeueSloBold" charset="0"/>
              </a:rPr>
              <a:t>Zagovor </a:t>
            </a:r>
            <a:r>
              <a:rPr lang="en-GB" sz="2400" err="1">
                <a:solidFill>
                  <a:srgbClr val="595959"/>
                </a:solidFill>
                <a:latin typeface="Gill Sans MT" pitchFamily="34" charset="-18"/>
                <a:sym typeface="HelNeueSloBold" charset="0"/>
              </a:rPr>
              <a:t>magistrske</a:t>
            </a:r>
            <a:r>
              <a:rPr lang="en-GB" sz="2400">
                <a:solidFill>
                  <a:srgbClr val="595959"/>
                </a:solidFill>
                <a:latin typeface="Gill Sans MT" pitchFamily="34" charset="-18"/>
                <a:sym typeface="HelNeueSloBold" charset="0"/>
              </a:rPr>
              <a:t> </a:t>
            </a:r>
            <a:r>
              <a:rPr lang="sl-SI" sz="2400">
                <a:solidFill>
                  <a:srgbClr val="595959"/>
                </a:solidFill>
                <a:latin typeface="Gill Sans MT" pitchFamily="34" charset="-18"/>
                <a:sym typeface="HelNeueSloBold" charset="0"/>
              </a:rPr>
              <a:t>naloge</a:t>
            </a:r>
            <a:endParaRPr lang="sl-SI" sz="2400">
              <a:solidFill>
                <a:schemeClr val="accent2"/>
              </a:solidFill>
              <a:latin typeface="Gill Sans MT" pitchFamily="34" charset="-18"/>
              <a:sym typeface="HelNeueSloBold" charset="0"/>
            </a:endParaRPr>
          </a:p>
        </p:txBody>
      </p:sp>
      <p:sp>
        <p:nvSpPr>
          <p:cNvPr id="2055" name="Rectangle 2"/>
          <p:cNvSpPr>
            <a:spLocks/>
          </p:cNvSpPr>
          <p:nvPr/>
        </p:nvSpPr>
        <p:spPr bwMode="auto">
          <a:xfrm>
            <a:off x="2743200" y="2997200"/>
            <a:ext cx="607727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57799" bIns="0">
            <a:spAutoFit/>
          </a:bodyPr>
          <a:lstStyle/>
          <a:p>
            <a:pPr marL="57150">
              <a:spcBef>
                <a:spcPts val="11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pPr>
            <a:r>
              <a:rPr lang="en-GB" sz="2800" b="1" err="1">
                <a:solidFill>
                  <a:srgbClr val="193C88"/>
                </a:solidFill>
                <a:latin typeface="Gill Sans MT" pitchFamily="34" charset="-18"/>
                <a:sym typeface="HelNeueSloBold" charset="0"/>
              </a:rPr>
              <a:t>Strukturna</a:t>
            </a:r>
            <a:r>
              <a:rPr lang="en-GB" sz="2800" b="1">
                <a:solidFill>
                  <a:srgbClr val="193C88"/>
                </a:solidFill>
                <a:latin typeface="Gill Sans MT" pitchFamily="34" charset="-18"/>
                <a:sym typeface="HelNeueSloBold" charset="0"/>
              </a:rPr>
              <a:t> </a:t>
            </a:r>
            <a:r>
              <a:rPr lang="en-GB" sz="2800" b="1" err="1">
                <a:solidFill>
                  <a:srgbClr val="193C88"/>
                </a:solidFill>
                <a:latin typeface="Gill Sans MT" pitchFamily="34" charset="-18"/>
                <a:sym typeface="HelNeueSloBold" charset="0"/>
              </a:rPr>
              <a:t>dinamika</a:t>
            </a:r>
            <a:r>
              <a:rPr lang="en-GB" sz="2800" b="1">
                <a:solidFill>
                  <a:srgbClr val="193C88"/>
                </a:solidFill>
                <a:latin typeface="Gill Sans MT" pitchFamily="34" charset="-18"/>
                <a:sym typeface="HelNeueSloBold" charset="0"/>
              </a:rPr>
              <a:t> 3D natisnjenih termoaktivnih metamaterialov za nizkofrekvenčne pasovne vrzeli</a:t>
            </a:r>
            <a:endParaRPr lang="sl-SI" sz="2800" b="1">
              <a:solidFill>
                <a:srgbClr val="193C88"/>
              </a:solidFill>
              <a:latin typeface="Gill Sans MT" pitchFamily="34" charset="-18"/>
              <a:sym typeface="HelNeueSloBold" charset="0"/>
            </a:endParaRPr>
          </a:p>
        </p:txBody>
      </p:sp>
      <p:pic>
        <p:nvPicPr>
          <p:cNvPr id="2056" name="Picture 6" descr="Screen Shot 2012-01-02 at 11.27.40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88" y="0"/>
            <a:ext cx="18161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p:cNvSpPr>
          <p:nvPr/>
        </p:nvSpPr>
        <p:spPr bwMode="auto">
          <a:xfrm>
            <a:off x="2743200" y="5538788"/>
            <a:ext cx="4421088" cy="338169"/>
          </a:xfrm>
          <a:prstGeom prst="rect">
            <a:avLst/>
          </a:prstGeom>
          <a:noFill/>
          <a:ln w="12700">
            <a:noFill/>
            <a:miter lim="800000"/>
            <a:headEnd/>
            <a:tailEnd/>
          </a:ln>
        </p:spPr>
        <p:txBody>
          <a:bodyPr wrap="square" lIns="0" tIns="0" rIns="57799" bIns="0">
            <a:spAutoFit/>
          </a:bodyPr>
          <a:lstStyle/>
          <a:p>
            <a:pPr marL="57150">
              <a:lnSpc>
                <a:spcPct val="120000"/>
              </a:lnSpc>
              <a:spcBef>
                <a:spcPts val="11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sl-SI" sz="2000">
                <a:solidFill>
                  <a:schemeClr val="tx1">
                    <a:lumMod val="65000"/>
                    <a:lumOff val="35000"/>
                  </a:schemeClr>
                </a:solidFill>
                <a:latin typeface="Gill Sans MT" pitchFamily="34" charset="-18"/>
                <a:sym typeface="HelNeueSloBold" charset="0"/>
              </a:rPr>
              <a:t>Mentor</a:t>
            </a:r>
            <a:r>
              <a:rPr lang="sl-SI" sz="2000">
                <a:solidFill>
                  <a:srgbClr val="595959"/>
                </a:solidFill>
                <a:latin typeface="Gill Sans MT" pitchFamily="34" charset="-18"/>
                <a:sym typeface="HelNeueSloBold" charset="0"/>
              </a:rPr>
              <a:t>: prof.</a:t>
            </a:r>
            <a:r>
              <a:rPr lang="en-GB" sz="2000">
                <a:solidFill>
                  <a:srgbClr val="595959"/>
                </a:solidFill>
                <a:latin typeface="Gill Sans MT" pitchFamily="34" charset="-18"/>
                <a:sym typeface="HelNeueSloBold" charset="0"/>
              </a:rPr>
              <a:t> </a:t>
            </a:r>
            <a:r>
              <a:rPr lang="sl-SI" sz="2000">
                <a:solidFill>
                  <a:srgbClr val="595959"/>
                </a:solidFill>
                <a:latin typeface="Gill Sans MT" pitchFamily="34" charset="-18"/>
                <a:sym typeface="HelNeueSloBold" charset="0"/>
              </a:rPr>
              <a:t>dr. </a:t>
            </a:r>
            <a:r>
              <a:rPr lang="en-GB" sz="2000">
                <a:solidFill>
                  <a:srgbClr val="595959"/>
                </a:solidFill>
                <a:latin typeface="Gill Sans MT" pitchFamily="34" charset="-18"/>
                <a:sym typeface="HelNeueSloBold" charset="0"/>
              </a:rPr>
              <a:t>Janko </a:t>
            </a:r>
            <a:r>
              <a:rPr lang="en-GB" sz="2000" err="1">
                <a:solidFill>
                  <a:srgbClr val="595959"/>
                </a:solidFill>
                <a:latin typeface="Gill Sans MT" pitchFamily="34" charset="-18"/>
                <a:sym typeface="HelNeueSloBold" charset="0"/>
              </a:rPr>
              <a:t>Slavič</a:t>
            </a:r>
            <a:endParaRPr lang="sl-SI" sz="2000">
              <a:solidFill>
                <a:schemeClr val="accent2"/>
              </a:solidFill>
              <a:latin typeface="Gill Sans MT" pitchFamily="34" charset="-18"/>
              <a:sym typeface="HelNeueSloBold"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10</a:t>
            </a:fld>
            <a:endParaRPr lang="en-US" sz="1400">
              <a:solidFill>
                <a:srgbClr val="898989"/>
              </a:solidFill>
              <a:latin typeface="Gill Sans MT" pitchFamily="34" charset="-18"/>
            </a:endParaRPr>
          </a:p>
        </p:txBody>
      </p:sp>
      <p:sp>
        <p:nvSpPr>
          <p:cNvPr id="8" name="Rectangle 2"/>
          <p:cNvSpPr>
            <a:spLocks/>
          </p:cNvSpPr>
          <p:nvPr/>
        </p:nvSpPr>
        <p:spPr bwMode="auto">
          <a:xfrm>
            <a:off x="2133600" y="444291"/>
            <a:ext cx="6915150" cy="815608"/>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Kvazi-ničelna togost (KNT)</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pic>
        <p:nvPicPr>
          <p:cNvPr id="18534" name="Picture 18533">
            <a:extLst>
              <a:ext uri="{FF2B5EF4-FFF2-40B4-BE49-F238E27FC236}">
                <a16:creationId xmlns:a16="http://schemas.microsoft.com/office/drawing/2014/main" id="{F6BC2B1D-7CDE-8EFA-F341-C4D20C7B08F7}"/>
              </a:ext>
            </a:extLst>
          </p:cNvPr>
          <p:cNvPicPr>
            <a:picLocks noChangeAspect="1"/>
          </p:cNvPicPr>
          <p:nvPr/>
        </p:nvPicPr>
        <p:blipFill rotWithShape="1">
          <a:blip r:embed="rId3"/>
          <a:srcRect l="53231" r="86"/>
          <a:stretch/>
        </p:blipFill>
        <p:spPr>
          <a:xfrm>
            <a:off x="5822302" y="3900606"/>
            <a:ext cx="3321698" cy="2649677"/>
          </a:xfrm>
          <a:prstGeom prst="rect">
            <a:avLst/>
          </a:prstGeom>
        </p:spPr>
      </p:pic>
      <mc:AlternateContent xmlns:mc="http://schemas.openxmlformats.org/markup-compatibility/2006" xmlns:a14="http://schemas.microsoft.com/office/drawing/2010/main">
        <mc:Choice Requires="a14">
          <p:sp>
            <p:nvSpPr>
              <p:cNvPr id="18536" name="TextBox 18535">
                <a:extLst>
                  <a:ext uri="{FF2B5EF4-FFF2-40B4-BE49-F238E27FC236}">
                    <a16:creationId xmlns:a16="http://schemas.microsoft.com/office/drawing/2014/main" id="{5251D5A1-A1FE-7679-6CEF-8C8C3A10D9C2}"/>
                  </a:ext>
                </a:extLst>
              </p:cNvPr>
              <p:cNvSpPr txBox="1"/>
              <p:nvPr/>
            </p:nvSpPr>
            <p:spPr>
              <a:xfrm>
                <a:off x="5654713" y="4968024"/>
                <a:ext cx="4590660" cy="553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00B050"/>
                          </a:solidFill>
                          <a:latin typeface="Cambria Math" panose="02040503050406030204" pitchFamily="18" charset="0"/>
                        </a:rPr>
                        <m:t>𝒌</m:t>
                      </m:r>
                      <m:r>
                        <a:rPr lang="en-GB" sz="1600" b="1" i="0">
                          <a:solidFill>
                            <a:srgbClr val="00B050"/>
                          </a:solidFill>
                          <a:latin typeface="Cambria Math" panose="02040503050406030204" pitchFamily="18" charset="0"/>
                        </a:rPr>
                        <m:t>=</m:t>
                      </m:r>
                      <m:f>
                        <m:fPr>
                          <m:ctrlPr>
                            <a:rPr lang="en-GB" sz="1600" b="1" i="1">
                              <a:solidFill>
                                <a:srgbClr val="00B050"/>
                              </a:solidFill>
                              <a:latin typeface="Cambria Math" panose="02040503050406030204" pitchFamily="18" charset="0"/>
                            </a:rPr>
                          </m:ctrlPr>
                        </m:fPr>
                        <m:num>
                          <m:r>
                            <a:rPr lang="en-GB" sz="1600" b="1" i="0">
                              <a:solidFill>
                                <a:srgbClr val="00B050"/>
                              </a:solidFill>
                              <a:latin typeface="Cambria Math" panose="02040503050406030204" pitchFamily="18" charset="0"/>
                            </a:rPr>
                            <m:t>𝟏</m:t>
                          </m:r>
                        </m:num>
                        <m:den>
                          <m:r>
                            <a:rPr lang="en-GB" sz="1600" b="1" i="0">
                              <a:solidFill>
                                <a:srgbClr val="00B050"/>
                              </a:solidFill>
                              <a:latin typeface="Cambria Math" panose="02040503050406030204" pitchFamily="18" charset="0"/>
                            </a:rPr>
                            <m:t>𝟐</m:t>
                          </m:r>
                        </m:den>
                      </m:f>
                      <m:d>
                        <m:dPr>
                          <m:ctrlPr>
                            <a:rPr lang="en-GB" sz="1600" b="1" i="1">
                              <a:solidFill>
                                <a:srgbClr val="00B050"/>
                              </a:solidFill>
                              <a:latin typeface="Cambria Math" panose="02040503050406030204" pitchFamily="18" charset="0"/>
                            </a:rPr>
                          </m:ctrlPr>
                        </m:dPr>
                        <m:e>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𝒏</m:t>
                              </m:r>
                            </m:sub>
                          </m:sSub>
                          <m:r>
                            <a:rPr lang="en-GB" sz="1600" b="1" i="0">
                              <a:solidFill>
                                <a:srgbClr val="00B050"/>
                              </a:solidFill>
                              <a:latin typeface="Cambria Math" panose="02040503050406030204" pitchFamily="18" charset="0"/>
                            </a:rPr>
                            <m:t>+</m:t>
                          </m:r>
                          <m:r>
                            <a:rPr lang="en-GB" sz="1600" b="1" i="0">
                              <a:solidFill>
                                <a:srgbClr val="00B050"/>
                              </a:solidFill>
                              <a:latin typeface="Cambria Math" panose="02040503050406030204" pitchFamily="18" charset="0"/>
                            </a:rPr>
                            <m:t>𝟐</m:t>
                          </m:r>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𝒑</m:t>
                              </m:r>
                            </m:sub>
                          </m:sSub>
                        </m:e>
                      </m:d>
                    </m:oMath>
                  </m:oMathPara>
                </a14:m>
                <a:endParaRPr lang="en-GB" b="1">
                  <a:solidFill>
                    <a:srgbClr val="00B050"/>
                  </a:solidFill>
                </a:endParaRPr>
              </a:p>
            </p:txBody>
          </p:sp>
        </mc:Choice>
        <mc:Fallback xmlns="">
          <p:sp>
            <p:nvSpPr>
              <p:cNvPr id="18536" name="TextBox 18535">
                <a:extLst>
                  <a:ext uri="{FF2B5EF4-FFF2-40B4-BE49-F238E27FC236}">
                    <a16:creationId xmlns:a16="http://schemas.microsoft.com/office/drawing/2014/main" id="{5251D5A1-A1FE-7679-6CEF-8C8C3A10D9C2}"/>
                  </a:ext>
                </a:extLst>
              </p:cNvPr>
              <p:cNvSpPr txBox="1">
                <a:spLocks noRot="1" noChangeAspect="1" noMove="1" noResize="1" noEditPoints="1" noAdjustHandles="1" noChangeArrowheads="1" noChangeShapeType="1" noTextEdit="1"/>
              </p:cNvSpPr>
              <p:nvPr/>
            </p:nvSpPr>
            <p:spPr>
              <a:xfrm>
                <a:off x="5654713" y="4968024"/>
                <a:ext cx="4590660" cy="553357"/>
              </a:xfrm>
              <a:prstGeom prst="rect">
                <a:avLst/>
              </a:prstGeom>
              <a:blipFill>
                <a:blip r:embed="rId4"/>
                <a:stretch>
                  <a:fillRect/>
                </a:stretch>
              </a:blipFill>
            </p:spPr>
            <p:txBody>
              <a:bodyPr/>
              <a:lstStyle/>
              <a:p>
                <a:r>
                  <a:rPr lang="en-GB">
                    <a:noFill/>
                  </a:rPr>
                  <a:t> </a:t>
                </a:r>
              </a:p>
            </p:txBody>
          </p:sp>
        </mc:Fallback>
      </mc:AlternateContent>
      <p:grpSp>
        <p:nvGrpSpPr>
          <p:cNvPr id="16" name="Group 15">
            <a:extLst>
              <a:ext uri="{FF2B5EF4-FFF2-40B4-BE49-F238E27FC236}">
                <a16:creationId xmlns:a16="http://schemas.microsoft.com/office/drawing/2014/main" id="{5341F44C-4A71-D3A0-2252-715B067CA726}"/>
              </a:ext>
            </a:extLst>
          </p:cNvPr>
          <p:cNvGrpSpPr/>
          <p:nvPr/>
        </p:nvGrpSpPr>
        <p:grpSpPr>
          <a:xfrm>
            <a:off x="2046014" y="3930510"/>
            <a:ext cx="3611188" cy="2649677"/>
            <a:chOff x="2032802" y="3875602"/>
            <a:chExt cx="3611188" cy="2649677"/>
          </a:xfrm>
        </p:grpSpPr>
        <p:pic>
          <p:nvPicPr>
            <p:cNvPr id="18529" name="Picture 18528">
              <a:extLst>
                <a:ext uri="{FF2B5EF4-FFF2-40B4-BE49-F238E27FC236}">
                  <a16:creationId xmlns:a16="http://schemas.microsoft.com/office/drawing/2014/main" id="{0EDCC86A-E6C9-1E73-D2D3-5CD9CABE3AEE}"/>
                </a:ext>
              </a:extLst>
            </p:cNvPr>
            <p:cNvPicPr>
              <a:picLocks noChangeAspect="1"/>
            </p:cNvPicPr>
            <p:nvPr/>
          </p:nvPicPr>
          <p:blipFill rotWithShape="1">
            <a:blip r:embed="rId3"/>
            <a:srcRect r="49248"/>
            <a:stretch/>
          </p:blipFill>
          <p:spPr>
            <a:xfrm>
              <a:off x="2032802" y="3875602"/>
              <a:ext cx="3611188" cy="264967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AA979-620E-1606-A896-713883BFF424}"/>
                    </a:ext>
                  </a:extLst>
                </p:cNvPr>
                <p:cNvSpPr txBox="1"/>
                <p:nvPr/>
              </p:nvSpPr>
              <p:spPr>
                <a:xfrm rot="18900207">
                  <a:off x="3504109" y="4122836"/>
                  <a:ext cx="3238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smtClean="0">
                            <a:latin typeface="Cambria Math" panose="02040503050406030204" pitchFamily="18" charset="0"/>
                          </a:rPr>
                          <m:t>2</m:t>
                        </m:r>
                      </m:oMath>
                    </m:oMathPara>
                  </a14:m>
                  <a:endParaRPr lang="en-GB" sz="1400"/>
                </a:p>
              </p:txBody>
            </p:sp>
          </mc:Choice>
          <mc:Fallback xmlns="">
            <p:sp>
              <p:nvSpPr>
                <p:cNvPr id="15" name="TextBox 14">
                  <a:extLst>
                    <a:ext uri="{FF2B5EF4-FFF2-40B4-BE49-F238E27FC236}">
                      <a16:creationId xmlns:a16="http://schemas.microsoft.com/office/drawing/2014/main" id="{6CDAA979-620E-1606-A896-713883BFF424}"/>
                    </a:ext>
                  </a:extLst>
                </p:cNvPr>
                <p:cNvSpPr txBox="1">
                  <a:spLocks noRot="1" noChangeAspect="1" noMove="1" noResize="1" noEditPoints="1" noAdjustHandles="1" noChangeArrowheads="1" noChangeShapeType="1" noTextEdit="1"/>
                </p:cNvSpPr>
                <p:nvPr/>
              </p:nvSpPr>
              <p:spPr>
                <a:xfrm rot="18900207">
                  <a:off x="3504109" y="4122836"/>
                  <a:ext cx="323850" cy="307777"/>
                </a:xfrm>
                <a:prstGeom prst="rect">
                  <a:avLst/>
                </a:prstGeom>
                <a:blipFill>
                  <a:blip r:embed="rId5"/>
                  <a:stretch>
                    <a:fillRect/>
                  </a:stretch>
                </a:blipFill>
              </p:spPr>
              <p:txBody>
                <a:bodyPr/>
                <a:lstStyle/>
                <a:p>
                  <a:r>
                    <a:rPr lang="en-GB">
                      <a:noFill/>
                    </a:rPr>
                    <a:t> </a:t>
                  </a:r>
                </a:p>
              </p:txBody>
            </p:sp>
          </mc:Fallback>
        </mc:AlternateContent>
      </p:grpSp>
      <p:pic>
        <p:nvPicPr>
          <p:cNvPr id="2" name="Picture 1">
            <a:extLst>
              <a:ext uri="{FF2B5EF4-FFF2-40B4-BE49-F238E27FC236}">
                <a16:creationId xmlns:a16="http://schemas.microsoft.com/office/drawing/2014/main" id="{81A67F73-F84A-15ED-6954-439A724EEEDD}"/>
              </a:ext>
            </a:extLst>
          </p:cNvPr>
          <p:cNvPicPr>
            <a:picLocks noChangeAspect="1"/>
          </p:cNvPicPr>
          <p:nvPr/>
        </p:nvPicPr>
        <p:blipFill rotWithShape="1">
          <a:blip r:embed="rId6"/>
          <a:srcRect l="43681" t="2669" r="43161" b="72512"/>
          <a:stretch/>
        </p:blipFill>
        <p:spPr>
          <a:xfrm>
            <a:off x="6512669" y="1795026"/>
            <a:ext cx="491741" cy="551160"/>
          </a:xfrm>
          <a:prstGeom prst="rect">
            <a:avLst/>
          </a:prstGeom>
        </p:spPr>
      </p:pic>
      <p:pic>
        <p:nvPicPr>
          <p:cNvPr id="3" name="Picture 2">
            <a:extLst>
              <a:ext uri="{FF2B5EF4-FFF2-40B4-BE49-F238E27FC236}">
                <a16:creationId xmlns:a16="http://schemas.microsoft.com/office/drawing/2014/main" id="{0F2250AC-0473-BB55-F811-C4D8B8BE792F}"/>
              </a:ext>
            </a:extLst>
          </p:cNvPr>
          <p:cNvPicPr>
            <a:picLocks noChangeAspect="1"/>
          </p:cNvPicPr>
          <p:nvPr/>
        </p:nvPicPr>
        <p:blipFill rotWithShape="1">
          <a:blip r:embed="rId7"/>
          <a:srcRect t="50223"/>
          <a:stretch/>
        </p:blipFill>
        <p:spPr>
          <a:xfrm>
            <a:off x="4866360" y="2545337"/>
            <a:ext cx="3737157" cy="1105385"/>
          </a:xfrm>
          <a:prstGeom prst="rect">
            <a:avLst/>
          </a:prstGeom>
        </p:spPr>
      </p:pic>
      <p:pic>
        <p:nvPicPr>
          <p:cNvPr id="4" name="Picture 3">
            <a:extLst>
              <a:ext uri="{FF2B5EF4-FFF2-40B4-BE49-F238E27FC236}">
                <a16:creationId xmlns:a16="http://schemas.microsoft.com/office/drawing/2014/main" id="{20A4ADB1-5F1F-F300-B514-D011102E738D}"/>
              </a:ext>
            </a:extLst>
          </p:cNvPr>
          <p:cNvPicPr>
            <a:picLocks noChangeAspect="1"/>
          </p:cNvPicPr>
          <p:nvPr/>
        </p:nvPicPr>
        <p:blipFill rotWithShape="1">
          <a:blip r:embed="rId8"/>
          <a:srcRect l="45340" t="20036" r="45066" b="6090"/>
          <a:stretch/>
        </p:blipFill>
        <p:spPr>
          <a:xfrm>
            <a:off x="6575160" y="2186943"/>
            <a:ext cx="358562" cy="1323954"/>
          </a:xfrm>
          <a:prstGeom prst="rect">
            <a:avLst/>
          </a:prstGeom>
        </p:spPr>
      </p:pic>
      <p:sp>
        <p:nvSpPr>
          <p:cNvPr id="6" name="Rectangle 5">
            <a:extLst>
              <a:ext uri="{FF2B5EF4-FFF2-40B4-BE49-F238E27FC236}">
                <a16:creationId xmlns:a16="http://schemas.microsoft.com/office/drawing/2014/main" id="{8D660D24-0BB5-8FEF-4A8E-4B2F606FE53A}"/>
              </a:ext>
            </a:extLst>
          </p:cNvPr>
          <p:cNvSpPr/>
          <p:nvPr/>
        </p:nvSpPr>
        <p:spPr>
          <a:xfrm rot="20367972">
            <a:off x="5185276" y="2266348"/>
            <a:ext cx="1591860"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04E3F4-3E2E-C1DE-F01F-E1C186D848CA}"/>
              </a:ext>
            </a:extLst>
          </p:cNvPr>
          <p:cNvSpPr/>
          <p:nvPr/>
        </p:nvSpPr>
        <p:spPr>
          <a:xfrm rot="1559043">
            <a:off x="6740003" y="2263474"/>
            <a:ext cx="1578297"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B46FD9A8-B0CB-76B5-DF1D-8E83EA75FBD5}"/>
              </a:ext>
            </a:extLst>
          </p:cNvPr>
          <p:cNvCxnSpPr/>
          <p:nvPr/>
        </p:nvCxnSpPr>
        <p:spPr>
          <a:xfrm flipV="1">
            <a:off x="2343150" y="4108318"/>
            <a:ext cx="1771650" cy="16701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9F61B9AD-7320-F91E-9F2F-69510576BEDD}"/>
              </a:ext>
            </a:extLst>
          </p:cNvPr>
          <p:cNvGrpSpPr/>
          <p:nvPr/>
        </p:nvGrpSpPr>
        <p:grpSpPr>
          <a:xfrm>
            <a:off x="2343150" y="4483100"/>
            <a:ext cx="2905557" cy="1808163"/>
            <a:chOff x="2343150" y="4483100"/>
            <a:chExt cx="2905557" cy="1808163"/>
          </a:xfrm>
        </p:grpSpPr>
        <p:cxnSp>
          <p:nvCxnSpPr>
            <p:cNvPr id="22" name="Straight Connector 21">
              <a:extLst>
                <a:ext uri="{FF2B5EF4-FFF2-40B4-BE49-F238E27FC236}">
                  <a16:creationId xmlns:a16="http://schemas.microsoft.com/office/drawing/2014/main" id="{036DA6AD-0E37-5E4C-C89A-D289AC557E8F}"/>
                </a:ext>
              </a:extLst>
            </p:cNvPr>
            <p:cNvCxnSpPr>
              <a:cxnSpLocks/>
            </p:cNvCxnSpPr>
            <p:nvPr/>
          </p:nvCxnSpPr>
          <p:spPr>
            <a:xfrm flipV="1">
              <a:off x="2343150" y="4483100"/>
              <a:ext cx="438150" cy="1282006"/>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3C98D7C-990C-497D-ED5D-011FC90C2645}"/>
                </a:ext>
              </a:extLst>
            </p:cNvPr>
            <p:cNvCxnSpPr>
              <a:cxnSpLocks/>
            </p:cNvCxnSpPr>
            <p:nvPr/>
          </p:nvCxnSpPr>
          <p:spPr>
            <a:xfrm flipH="1" flipV="1">
              <a:off x="2781300" y="4483100"/>
              <a:ext cx="1988344" cy="18081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75654E2-C805-EF71-44CA-A54666EAA136}"/>
                </a:ext>
              </a:extLst>
            </p:cNvPr>
            <p:cNvCxnSpPr>
              <a:cxnSpLocks/>
            </p:cNvCxnSpPr>
            <p:nvPr/>
          </p:nvCxnSpPr>
          <p:spPr>
            <a:xfrm flipV="1">
              <a:off x="4769644" y="5778500"/>
              <a:ext cx="479063" cy="5127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F0B86DD6-4F12-2847-C75E-6EF895C77F19}"/>
              </a:ext>
            </a:extLst>
          </p:cNvPr>
          <p:cNvGrpSpPr/>
          <p:nvPr/>
        </p:nvGrpSpPr>
        <p:grpSpPr>
          <a:xfrm>
            <a:off x="6522540" y="4108318"/>
            <a:ext cx="2309091" cy="1670182"/>
            <a:chOff x="6522540" y="4108318"/>
            <a:chExt cx="2309091" cy="1670182"/>
          </a:xfrm>
        </p:grpSpPr>
        <p:cxnSp>
          <p:nvCxnSpPr>
            <p:cNvPr id="35" name="Straight Connector 34">
              <a:extLst>
                <a:ext uri="{FF2B5EF4-FFF2-40B4-BE49-F238E27FC236}">
                  <a16:creationId xmlns:a16="http://schemas.microsoft.com/office/drawing/2014/main" id="{8574FE38-97C9-F335-BA3A-9DB635549C70}"/>
                </a:ext>
              </a:extLst>
            </p:cNvPr>
            <p:cNvCxnSpPr>
              <a:cxnSpLocks/>
            </p:cNvCxnSpPr>
            <p:nvPr/>
          </p:nvCxnSpPr>
          <p:spPr>
            <a:xfrm flipV="1">
              <a:off x="6522540" y="4779518"/>
              <a:ext cx="481510" cy="998982"/>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2FCC9B5-B669-E8A5-5749-E2EE1C5A1C06}"/>
                </a:ext>
              </a:extLst>
            </p:cNvPr>
            <p:cNvCxnSpPr>
              <a:cxnSpLocks/>
            </p:cNvCxnSpPr>
            <p:nvPr/>
          </p:nvCxnSpPr>
          <p:spPr>
            <a:xfrm>
              <a:off x="7004050" y="4779518"/>
              <a:ext cx="1517650" cy="1805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06FC721-EE49-0B09-6FF7-65E6A1D7210C}"/>
                </a:ext>
              </a:extLst>
            </p:cNvPr>
            <p:cNvCxnSpPr>
              <a:cxnSpLocks/>
            </p:cNvCxnSpPr>
            <p:nvPr/>
          </p:nvCxnSpPr>
          <p:spPr>
            <a:xfrm flipV="1">
              <a:off x="8521700" y="4108318"/>
              <a:ext cx="309931" cy="68990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grpSp>
      <p:cxnSp>
        <p:nvCxnSpPr>
          <p:cNvPr id="7" name="Straight Arrow Connector 6">
            <a:extLst>
              <a:ext uri="{FF2B5EF4-FFF2-40B4-BE49-F238E27FC236}">
                <a16:creationId xmlns:a16="http://schemas.microsoft.com/office/drawing/2014/main" id="{73B6BBEA-4029-20CA-A458-E03CF112B30B}"/>
              </a:ext>
            </a:extLst>
          </p:cNvPr>
          <p:cNvCxnSpPr>
            <a:cxnSpLocks/>
            <a:endCxn id="2" idx="0"/>
          </p:cNvCxnSpPr>
          <p:nvPr/>
        </p:nvCxnSpPr>
        <p:spPr>
          <a:xfrm>
            <a:off x="6758540" y="1200150"/>
            <a:ext cx="0" cy="59487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E3B66F-3082-F7E5-5529-ED299556CAB1}"/>
                  </a:ext>
                </a:extLst>
              </p:cNvPr>
              <p:cNvSpPr txBox="1"/>
              <p:nvPr/>
            </p:nvSpPr>
            <p:spPr>
              <a:xfrm>
                <a:off x="6644481" y="957341"/>
                <a:ext cx="5159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𝐹</m:t>
                      </m:r>
                    </m:oMath>
                  </m:oMathPara>
                </a14:m>
                <a:endParaRPr lang="en-GB" sz="2000"/>
              </a:p>
            </p:txBody>
          </p:sp>
        </mc:Choice>
        <mc:Fallback xmlns="">
          <p:sp>
            <p:nvSpPr>
              <p:cNvPr id="12" name="TextBox 11">
                <a:extLst>
                  <a:ext uri="{FF2B5EF4-FFF2-40B4-BE49-F238E27FC236}">
                    <a16:creationId xmlns:a16="http://schemas.microsoft.com/office/drawing/2014/main" id="{BAE3B66F-3082-F7E5-5529-ED299556CAB1}"/>
                  </a:ext>
                </a:extLst>
              </p:cNvPr>
              <p:cNvSpPr txBox="1">
                <a:spLocks noRot="1" noChangeAspect="1" noMove="1" noResize="1" noEditPoints="1" noAdjustHandles="1" noChangeArrowheads="1" noChangeShapeType="1" noTextEdit="1"/>
              </p:cNvSpPr>
              <p:nvPr/>
            </p:nvSpPr>
            <p:spPr>
              <a:xfrm>
                <a:off x="6644481" y="957341"/>
                <a:ext cx="515937" cy="400110"/>
              </a:xfrm>
              <a:prstGeom prst="rect">
                <a:avLst/>
              </a:prstGeom>
              <a:blipFill>
                <a:blip r:embed="rId10"/>
                <a:stretch>
                  <a:fillRect/>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2AE598-5012-8A3D-6279-2CCDC7DA2D54}"/>
              </a:ext>
            </a:extLst>
          </p:cNvPr>
          <p:cNvPicPr>
            <a:picLocks noChangeAspect="1"/>
          </p:cNvPicPr>
          <p:nvPr/>
        </p:nvPicPr>
        <p:blipFill>
          <a:blip r:embed="rId11"/>
          <a:stretch>
            <a:fillRect/>
          </a:stretch>
        </p:blipFill>
        <p:spPr>
          <a:xfrm>
            <a:off x="2009496" y="1328006"/>
            <a:ext cx="2793216" cy="2539714"/>
          </a:xfrm>
          <a:prstGeom prst="rect">
            <a:avLst/>
          </a:prstGeom>
        </p:spPr>
      </p:pic>
      <p:sp>
        <p:nvSpPr>
          <p:cNvPr id="10" name="Oval 9">
            <a:extLst>
              <a:ext uri="{FF2B5EF4-FFF2-40B4-BE49-F238E27FC236}">
                <a16:creationId xmlns:a16="http://schemas.microsoft.com/office/drawing/2014/main" id="{2D5C9DFD-B504-6CEB-7D96-623882F0F7CD}"/>
              </a:ext>
            </a:extLst>
          </p:cNvPr>
          <p:cNvSpPr/>
          <p:nvPr/>
        </p:nvSpPr>
        <p:spPr>
          <a:xfrm>
            <a:off x="2745581" y="2553364"/>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7013D7EE-F601-D80F-D9AF-60240898860D}"/>
              </a:ext>
            </a:extLst>
          </p:cNvPr>
          <p:cNvCxnSpPr>
            <a:cxnSpLocks/>
          </p:cNvCxnSpPr>
          <p:nvPr/>
        </p:nvCxnSpPr>
        <p:spPr>
          <a:xfrm>
            <a:off x="2777210" y="4108318"/>
            <a:ext cx="0" cy="1670182"/>
          </a:xfrm>
          <a:prstGeom prst="line">
            <a:avLst/>
          </a:prstGeom>
        </p:spPr>
        <p:style>
          <a:lnRef idx="2">
            <a:schemeClr val="dk1"/>
          </a:lnRef>
          <a:fillRef idx="0">
            <a:schemeClr val="dk1"/>
          </a:fillRef>
          <a:effectRef idx="1">
            <a:schemeClr val="dk1"/>
          </a:effectRef>
          <a:fontRef idx="minor">
            <a:schemeClr val="tx1"/>
          </a:fontRef>
        </p:style>
      </p:cxnSp>
      <p:sp>
        <p:nvSpPr>
          <p:cNvPr id="13" name="Oval 12">
            <a:extLst>
              <a:ext uri="{FF2B5EF4-FFF2-40B4-BE49-F238E27FC236}">
                <a16:creationId xmlns:a16="http://schemas.microsoft.com/office/drawing/2014/main" id="{88D73F6C-99CF-8BD2-2BBD-CB422A0FEDED}"/>
              </a:ext>
            </a:extLst>
          </p:cNvPr>
          <p:cNvSpPr/>
          <p:nvPr/>
        </p:nvSpPr>
        <p:spPr>
          <a:xfrm>
            <a:off x="6644481" y="5387181"/>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7151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11</a:t>
            </a:fld>
            <a:endParaRPr lang="en-US" sz="1400">
              <a:solidFill>
                <a:srgbClr val="898989"/>
              </a:solidFill>
              <a:latin typeface="Gill Sans MT" pitchFamily="34" charset="-18"/>
            </a:endParaRPr>
          </a:p>
        </p:txBody>
      </p:sp>
      <p:sp>
        <p:nvSpPr>
          <p:cNvPr id="8" name="Rectangle 2"/>
          <p:cNvSpPr>
            <a:spLocks/>
          </p:cNvSpPr>
          <p:nvPr/>
        </p:nvSpPr>
        <p:spPr bwMode="auto">
          <a:xfrm>
            <a:off x="2133600" y="444291"/>
            <a:ext cx="6915150" cy="815608"/>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Kvazi-ničelna togost (KNT)</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pic>
        <p:nvPicPr>
          <p:cNvPr id="18534" name="Picture 18533">
            <a:extLst>
              <a:ext uri="{FF2B5EF4-FFF2-40B4-BE49-F238E27FC236}">
                <a16:creationId xmlns:a16="http://schemas.microsoft.com/office/drawing/2014/main" id="{F6BC2B1D-7CDE-8EFA-F341-C4D20C7B08F7}"/>
              </a:ext>
            </a:extLst>
          </p:cNvPr>
          <p:cNvPicPr>
            <a:picLocks noChangeAspect="1"/>
          </p:cNvPicPr>
          <p:nvPr/>
        </p:nvPicPr>
        <p:blipFill rotWithShape="1">
          <a:blip r:embed="rId3"/>
          <a:srcRect l="53231" r="86"/>
          <a:stretch/>
        </p:blipFill>
        <p:spPr>
          <a:xfrm>
            <a:off x="5822302" y="3900606"/>
            <a:ext cx="3321698" cy="2649677"/>
          </a:xfrm>
          <a:prstGeom prst="rect">
            <a:avLst/>
          </a:prstGeom>
        </p:spPr>
      </p:pic>
      <mc:AlternateContent xmlns:mc="http://schemas.openxmlformats.org/markup-compatibility/2006" xmlns:a14="http://schemas.microsoft.com/office/drawing/2010/main">
        <mc:Choice Requires="a14">
          <p:sp>
            <p:nvSpPr>
              <p:cNvPr id="18536" name="TextBox 18535">
                <a:extLst>
                  <a:ext uri="{FF2B5EF4-FFF2-40B4-BE49-F238E27FC236}">
                    <a16:creationId xmlns:a16="http://schemas.microsoft.com/office/drawing/2014/main" id="{5251D5A1-A1FE-7679-6CEF-8C8C3A10D9C2}"/>
                  </a:ext>
                </a:extLst>
              </p:cNvPr>
              <p:cNvSpPr txBox="1"/>
              <p:nvPr/>
            </p:nvSpPr>
            <p:spPr>
              <a:xfrm>
                <a:off x="5654713" y="4968024"/>
                <a:ext cx="4590660" cy="553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00B050"/>
                          </a:solidFill>
                          <a:latin typeface="Cambria Math" panose="02040503050406030204" pitchFamily="18" charset="0"/>
                        </a:rPr>
                        <m:t>𝒌</m:t>
                      </m:r>
                      <m:r>
                        <a:rPr lang="en-GB" sz="1600" b="1" i="0">
                          <a:solidFill>
                            <a:srgbClr val="00B050"/>
                          </a:solidFill>
                          <a:latin typeface="Cambria Math" panose="02040503050406030204" pitchFamily="18" charset="0"/>
                        </a:rPr>
                        <m:t>=</m:t>
                      </m:r>
                      <m:f>
                        <m:fPr>
                          <m:ctrlPr>
                            <a:rPr lang="en-GB" sz="1600" b="1" i="1">
                              <a:solidFill>
                                <a:srgbClr val="00B050"/>
                              </a:solidFill>
                              <a:latin typeface="Cambria Math" panose="02040503050406030204" pitchFamily="18" charset="0"/>
                            </a:rPr>
                          </m:ctrlPr>
                        </m:fPr>
                        <m:num>
                          <m:r>
                            <a:rPr lang="en-GB" sz="1600" b="1" i="0">
                              <a:solidFill>
                                <a:srgbClr val="00B050"/>
                              </a:solidFill>
                              <a:latin typeface="Cambria Math" panose="02040503050406030204" pitchFamily="18" charset="0"/>
                            </a:rPr>
                            <m:t>𝟏</m:t>
                          </m:r>
                        </m:num>
                        <m:den>
                          <m:r>
                            <a:rPr lang="en-GB" sz="1600" b="1" i="0">
                              <a:solidFill>
                                <a:srgbClr val="00B050"/>
                              </a:solidFill>
                              <a:latin typeface="Cambria Math" panose="02040503050406030204" pitchFamily="18" charset="0"/>
                            </a:rPr>
                            <m:t>𝟐</m:t>
                          </m:r>
                        </m:den>
                      </m:f>
                      <m:d>
                        <m:dPr>
                          <m:ctrlPr>
                            <a:rPr lang="en-GB" sz="1600" b="1" i="1">
                              <a:solidFill>
                                <a:srgbClr val="00B050"/>
                              </a:solidFill>
                              <a:latin typeface="Cambria Math" panose="02040503050406030204" pitchFamily="18" charset="0"/>
                            </a:rPr>
                          </m:ctrlPr>
                        </m:dPr>
                        <m:e>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𝒏</m:t>
                              </m:r>
                            </m:sub>
                          </m:sSub>
                          <m:r>
                            <a:rPr lang="en-GB" sz="1600" b="1" i="0">
                              <a:solidFill>
                                <a:srgbClr val="00B050"/>
                              </a:solidFill>
                              <a:latin typeface="Cambria Math" panose="02040503050406030204" pitchFamily="18" charset="0"/>
                            </a:rPr>
                            <m:t>+</m:t>
                          </m:r>
                          <m:r>
                            <a:rPr lang="en-GB" sz="1600" b="1" i="0">
                              <a:solidFill>
                                <a:srgbClr val="00B050"/>
                              </a:solidFill>
                              <a:latin typeface="Cambria Math" panose="02040503050406030204" pitchFamily="18" charset="0"/>
                            </a:rPr>
                            <m:t>𝟐</m:t>
                          </m:r>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𝒑</m:t>
                              </m:r>
                            </m:sub>
                          </m:sSub>
                        </m:e>
                      </m:d>
                    </m:oMath>
                  </m:oMathPara>
                </a14:m>
                <a:endParaRPr lang="en-GB" b="1">
                  <a:solidFill>
                    <a:srgbClr val="00B050"/>
                  </a:solidFill>
                </a:endParaRPr>
              </a:p>
            </p:txBody>
          </p:sp>
        </mc:Choice>
        <mc:Fallback xmlns="">
          <p:sp>
            <p:nvSpPr>
              <p:cNvPr id="18536" name="TextBox 18535">
                <a:extLst>
                  <a:ext uri="{FF2B5EF4-FFF2-40B4-BE49-F238E27FC236}">
                    <a16:creationId xmlns:a16="http://schemas.microsoft.com/office/drawing/2014/main" id="{5251D5A1-A1FE-7679-6CEF-8C8C3A10D9C2}"/>
                  </a:ext>
                </a:extLst>
              </p:cNvPr>
              <p:cNvSpPr txBox="1">
                <a:spLocks noRot="1" noChangeAspect="1" noMove="1" noResize="1" noEditPoints="1" noAdjustHandles="1" noChangeArrowheads="1" noChangeShapeType="1" noTextEdit="1"/>
              </p:cNvSpPr>
              <p:nvPr/>
            </p:nvSpPr>
            <p:spPr>
              <a:xfrm>
                <a:off x="5654713" y="4968024"/>
                <a:ext cx="4590660" cy="553357"/>
              </a:xfrm>
              <a:prstGeom prst="rect">
                <a:avLst/>
              </a:prstGeom>
              <a:blipFill>
                <a:blip r:embed="rId4"/>
                <a:stretch>
                  <a:fillRect/>
                </a:stretch>
              </a:blipFill>
            </p:spPr>
            <p:txBody>
              <a:bodyPr/>
              <a:lstStyle/>
              <a:p>
                <a:r>
                  <a:rPr lang="en-GB">
                    <a:noFill/>
                  </a:rPr>
                  <a:t> </a:t>
                </a:r>
              </a:p>
            </p:txBody>
          </p:sp>
        </mc:Fallback>
      </mc:AlternateContent>
      <p:grpSp>
        <p:nvGrpSpPr>
          <p:cNvPr id="16" name="Group 15">
            <a:extLst>
              <a:ext uri="{FF2B5EF4-FFF2-40B4-BE49-F238E27FC236}">
                <a16:creationId xmlns:a16="http://schemas.microsoft.com/office/drawing/2014/main" id="{5341F44C-4A71-D3A0-2252-715B067CA726}"/>
              </a:ext>
            </a:extLst>
          </p:cNvPr>
          <p:cNvGrpSpPr/>
          <p:nvPr/>
        </p:nvGrpSpPr>
        <p:grpSpPr>
          <a:xfrm>
            <a:off x="2046014" y="3930510"/>
            <a:ext cx="3611188" cy="2649677"/>
            <a:chOff x="2032802" y="3875602"/>
            <a:chExt cx="3611188" cy="2649677"/>
          </a:xfrm>
        </p:grpSpPr>
        <p:pic>
          <p:nvPicPr>
            <p:cNvPr id="18529" name="Picture 18528">
              <a:extLst>
                <a:ext uri="{FF2B5EF4-FFF2-40B4-BE49-F238E27FC236}">
                  <a16:creationId xmlns:a16="http://schemas.microsoft.com/office/drawing/2014/main" id="{0EDCC86A-E6C9-1E73-D2D3-5CD9CABE3AEE}"/>
                </a:ext>
              </a:extLst>
            </p:cNvPr>
            <p:cNvPicPr>
              <a:picLocks noChangeAspect="1"/>
            </p:cNvPicPr>
            <p:nvPr/>
          </p:nvPicPr>
          <p:blipFill rotWithShape="1">
            <a:blip r:embed="rId3"/>
            <a:srcRect r="49248"/>
            <a:stretch/>
          </p:blipFill>
          <p:spPr>
            <a:xfrm>
              <a:off x="2032802" y="3875602"/>
              <a:ext cx="3611188" cy="264967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AA979-620E-1606-A896-713883BFF424}"/>
                    </a:ext>
                  </a:extLst>
                </p:cNvPr>
                <p:cNvSpPr txBox="1"/>
                <p:nvPr/>
              </p:nvSpPr>
              <p:spPr>
                <a:xfrm rot="18900207">
                  <a:off x="3504109" y="4122836"/>
                  <a:ext cx="3238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smtClean="0">
                            <a:latin typeface="Cambria Math" panose="02040503050406030204" pitchFamily="18" charset="0"/>
                          </a:rPr>
                          <m:t>2</m:t>
                        </m:r>
                      </m:oMath>
                    </m:oMathPara>
                  </a14:m>
                  <a:endParaRPr lang="en-GB" sz="1400"/>
                </a:p>
              </p:txBody>
            </p:sp>
          </mc:Choice>
          <mc:Fallback xmlns="">
            <p:sp>
              <p:nvSpPr>
                <p:cNvPr id="15" name="TextBox 14">
                  <a:extLst>
                    <a:ext uri="{FF2B5EF4-FFF2-40B4-BE49-F238E27FC236}">
                      <a16:creationId xmlns:a16="http://schemas.microsoft.com/office/drawing/2014/main" id="{6CDAA979-620E-1606-A896-713883BFF424}"/>
                    </a:ext>
                  </a:extLst>
                </p:cNvPr>
                <p:cNvSpPr txBox="1">
                  <a:spLocks noRot="1" noChangeAspect="1" noMove="1" noResize="1" noEditPoints="1" noAdjustHandles="1" noChangeArrowheads="1" noChangeShapeType="1" noTextEdit="1"/>
                </p:cNvSpPr>
                <p:nvPr/>
              </p:nvSpPr>
              <p:spPr>
                <a:xfrm rot="18900207">
                  <a:off x="3504109" y="4122836"/>
                  <a:ext cx="323850" cy="307777"/>
                </a:xfrm>
                <a:prstGeom prst="rect">
                  <a:avLst/>
                </a:prstGeom>
                <a:blipFill>
                  <a:blip r:embed="rId5"/>
                  <a:stretch>
                    <a:fillRect/>
                  </a:stretch>
                </a:blipFill>
              </p:spPr>
              <p:txBody>
                <a:bodyPr/>
                <a:lstStyle/>
                <a:p>
                  <a:r>
                    <a:rPr lang="en-GB">
                      <a:noFill/>
                    </a:rPr>
                    <a:t> </a:t>
                  </a:r>
                </a:p>
              </p:txBody>
            </p:sp>
          </mc:Fallback>
        </mc:AlternateContent>
      </p:grpSp>
      <p:pic>
        <p:nvPicPr>
          <p:cNvPr id="2" name="Picture 1">
            <a:extLst>
              <a:ext uri="{FF2B5EF4-FFF2-40B4-BE49-F238E27FC236}">
                <a16:creationId xmlns:a16="http://schemas.microsoft.com/office/drawing/2014/main" id="{81A67F73-F84A-15ED-6954-439A724EEEDD}"/>
              </a:ext>
            </a:extLst>
          </p:cNvPr>
          <p:cNvPicPr>
            <a:picLocks noChangeAspect="1"/>
          </p:cNvPicPr>
          <p:nvPr/>
        </p:nvPicPr>
        <p:blipFill rotWithShape="1">
          <a:blip r:embed="rId6"/>
          <a:srcRect l="43681" t="2669" r="43161" b="72512"/>
          <a:stretch/>
        </p:blipFill>
        <p:spPr>
          <a:xfrm>
            <a:off x="6512669" y="2452253"/>
            <a:ext cx="491741" cy="551160"/>
          </a:xfrm>
          <a:prstGeom prst="rect">
            <a:avLst/>
          </a:prstGeom>
        </p:spPr>
      </p:pic>
      <p:pic>
        <p:nvPicPr>
          <p:cNvPr id="3" name="Picture 2">
            <a:extLst>
              <a:ext uri="{FF2B5EF4-FFF2-40B4-BE49-F238E27FC236}">
                <a16:creationId xmlns:a16="http://schemas.microsoft.com/office/drawing/2014/main" id="{0F2250AC-0473-BB55-F811-C4D8B8BE792F}"/>
              </a:ext>
            </a:extLst>
          </p:cNvPr>
          <p:cNvPicPr>
            <a:picLocks noChangeAspect="1"/>
          </p:cNvPicPr>
          <p:nvPr/>
        </p:nvPicPr>
        <p:blipFill rotWithShape="1">
          <a:blip r:embed="rId7"/>
          <a:srcRect t="50223"/>
          <a:stretch/>
        </p:blipFill>
        <p:spPr>
          <a:xfrm>
            <a:off x="4866360" y="2545337"/>
            <a:ext cx="3737157" cy="1105385"/>
          </a:xfrm>
          <a:prstGeom prst="rect">
            <a:avLst/>
          </a:prstGeom>
        </p:spPr>
      </p:pic>
      <p:pic>
        <p:nvPicPr>
          <p:cNvPr id="4" name="Picture 3">
            <a:extLst>
              <a:ext uri="{FF2B5EF4-FFF2-40B4-BE49-F238E27FC236}">
                <a16:creationId xmlns:a16="http://schemas.microsoft.com/office/drawing/2014/main" id="{20A4ADB1-5F1F-F300-B514-D011102E738D}"/>
              </a:ext>
            </a:extLst>
          </p:cNvPr>
          <p:cNvPicPr>
            <a:picLocks noChangeAspect="1"/>
          </p:cNvPicPr>
          <p:nvPr/>
        </p:nvPicPr>
        <p:blipFill rotWithShape="1">
          <a:blip r:embed="rId8"/>
          <a:srcRect l="45340" t="20036" r="45066" b="6090"/>
          <a:stretch/>
        </p:blipFill>
        <p:spPr>
          <a:xfrm>
            <a:off x="6575160" y="2841801"/>
            <a:ext cx="358562" cy="669096"/>
          </a:xfrm>
          <a:prstGeom prst="rect">
            <a:avLst/>
          </a:prstGeom>
        </p:spPr>
      </p:pic>
      <p:sp>
        <p:nvSpPr>
          <p:cNvPr id="6" name="Rectangle 5">
            <a:extLst>
              <a:ext uri="{FF2B5EF4-FFF2-40B4-BE49-F238E27FC236}">
                <a16:creationId xmlns:a16="http://schemas.microsoft.com/office/drawing/2014/main" id="{8D660D24-0BB5-8FEF-4A8E-4B2F606FE53A}"/>
              </a:ext>
            </a:extLst>
          </p:cNvPr>
          <p:cNvSpPr/>
          <p:nvPr/>
        </p:nvSpPr>
        <p:spPr>
          <a:xfrm rot="120000">
            <a:off x="5245285" y="2593334"/>
            <a:ext cx="1456181"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04E3F4-3E2E-C1DE-F01F-E1C186D848CA}"/>
              </a:ext>
            </a:extLst>
          </p:cNvPr>
          <p:cNvSpPr/>
          <p:nvPr/>
        </p:nvSpPr>
        <p:spPr>
          <a:xfrm rot="120000">
            <a:off x="6813687" y="2597079"/>
            <a:ext cx="1436914"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B46FD9A8-B0CB-76B5-DF1D-8E83EA75FBD5}"/>
              </a:ext>
            </a:extLst>
          </p:cNvPr>
          <p:cNvCxnSpPr/>
          <p:nvPr/>
        </p:nvCxnSpPr>
        <p:spPr>
          <a:xfrm flipV="1">
            <a:off x="2343150" y="4108318"/>
            <a:ext cx="1771650" cy="16701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9F61B9AD-7320-F91E-9F2F-69510576BEDD}"/>
              </a:ext>
            </a:extLst>
          </p:cNvPr>
          <p:cNvGrpSpPr/>
          <p:nvPr/>
        </p:nvGrpSpPr>
        <p:grpSpPr>
          <a:xfrm>
            <a:off x="2343150" y="4483100"/>
            <a:ext cx="2905557" cy="1808163"/>
            <a:chOff x="2343150" y="4483100"/>
            <a:chExt cx="2905557" cy="1808163"/>
          </a:xfrm>
        </p:grpSpPr>
        <p:cxnSp>
          <p:nvCxnSpPr>
            <p:cNvPr id="22" name="Straight Connector 21">
              <a:extLst>
                <a:ext uri="{FF2B5EF4-FFF2-40B4-BE49-F238E27FC236}">
                  <a16:creationId xmlns:a16="http://schemas.microsoft.com/office/drawing/2014/main" id="{036DA6AD-0E37-5E4C-C89A-D289AC557E8F}"/>
                </a:ext>
              </a:extLst>
            </p:cNvPr>
            <p:cNvCxnSpPr>
              <a:cxnSpLocks/>
            </p:cNvCxnSpPr>
            <p:nvPr/>
          </p:nvCxnSpPr>
          <p:spPr>
            <a:xfrm flipV="1">
              <a:off x="2343150" y="4483100"/>
              <a:ext cx="438150" cy="1282006"/>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3C98D7C-990C-497D-ED5D-011FC90C2645}"/>
                </a:ext>
              </a:extLst>
            </p:cNvPr>
            <p:cNvCxnSpPr>
              <a:cxnSpLocks/>
            </p:cNvCxnSpPr>
            <p:nvPr/>
          </p:nvCxnSpPr>
          <p:spPr>
            <a:xfrm flipH="1" flipV="1">
              <a:off x="2781300" y="4483100"/>
              <a:ext cx="1988344" cy="18081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75654E2-C805-EF71-44CA-A54666EAA136}"/>
                </a:ext>
              </a:extLst>
            </p:cNvPr>
            <p:cNvCxnSpPr>
              <a:cxnSpLocks/>
            </p:cNvCxnSpPr>
            <p:nvPr/>
          </p:nvCxnSpPr>
          <p:spPr>
            <a:xfrm flipV="1">
              <a:off x="4769644" y="5778500"/>
              <a:ext cx="479063" cy="5127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F0B86DD6-4F12-2847-C75E-6EF895C77F19}"/>
              </a:ext>
            </a:extLst>
          </p:cNvPr>
          <p:cNvGrpSpPr/>
          <p:nvPr/>
        </p:nvGrpSpPr>
        <p:grpSpPr>
          <a:xfrm>
            <a:off x="6522540" y="4108318"/>
            <a:ext cx="2309091" cy="1670182"/>
            <a:chOff x="6522540" y="4108318"/>
            <a:chExt cx="2309091" cy="1670182"/>
          </a:xfrm>
        </p:grpSpPr>
        <p:cxnSp>
          <p:nvCxnSpPr>
            <p:cNvPr id="35" name="Straight Connector 34">
              <a:extLst>
                <a:ext uri="{FF2B5EF4-FFF2-40B4-BE49-F238E27FC236}">
                  <a16:creationId xmlns:a16="http://schemas.microsoft.com/office/drawing/2014/main" id="{8574FE38-97C9-F335-BA3A-9DB635549C70}"/>
                </a:ext>
              </a:extLst>
            </p:cNvPr>
            <p:cNvCxnSpPr>
              <a:cxnSpLocks/>
            </p:cNvCxnSpPr>
            <p:nvPr/>
          </p:nvCxnSpPr>
          <p:spPr>
            <a:xfrm flipV="1">
              <a:off x="6522540" y="4779518"/>
              <a:ext cx="481510" cy="998982"/>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2FCC9B5-B669-E8A5-5749-E2EE1C5A1C06}"/>
                </a:ext>
              </a:extLst>
            </p:cNvPr>
            <p:cNvCxnSpPr>
              <a:cxnSpLocks/>
            </p:cNvCxnSpPr>
            <p:nvPr/>
          </p:nvCxnSpPr>
          <p:spPr>
            <a:xfrm>
              <a:off x="7004050" y="4779518"/>
              <a:ext cx="1517650" cy="1805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06FC721-EE49-0B09-6FF7-65E6A1D7210C}"/>
                </a:ext>
              </a:extLst>
            </p:cNvPr>
            <p:cNvCxnSpPr>
              <a:cxnSpLocks/>
            </p:cNvCxnSpPr>
            <p:nvPr/>
          </p:nvCxnSpPr>
          <p:spPr>
            <a:xfrm flipV="1">
              <a:off x="8521700" y="4108318"/>
              <a:ext cx="309931" cy="68990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grpSp>
      <p:cxnSp>
        <p:nvCxnSpPr>
          <p:cNvPr id="7" name="Straight Arrow Connector 6">
            <a:extLst>
              <a:ext uri="{FF2B5EF4-FFF2-40B4-BE49-F238E27FC236}">
                <a16:creationId xmlns:a16="http://schemas.microsoft.com/office/drawing/2014/main" id="{73B6BBEA-4029-20CA-A458-E03CF112B30B}"/>
              </a:ext>
            </a:extLst>
          </p:cNvPr>
          <p:cNvCxnSpPr>
            <a:cxnSpLocks/>
            <a:endCxn id="2" idx="0"/>
          </p:cNvCxnSpPr>
          <p:nvPr/>
        </p:nvCxnSpPr>
        <p:spPr>
          <a:xfrm>
            <a:off x="6758540" y="1857377"/>
            <a:ext cx="0" cy="59487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E3B66F-3082-F7E5-5529-ED299556CAB1}"/>
                  </a:ext>
                </a:extLst>
              </p:cNvPr>
              <p:cNvSpPr txBox="1"/>
              <p:nvPr/>
            </p:nvSpPr>
            <p:spPr>
              <a:xfrm>
                <a:off x="6675753" y="1618293"/>
                <a:ext cx="5159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𝐹</m:t>
                      </m:r>
                    </m:oMath>
                  </m:oMathPara>
                </a14:m>
                <a:endParaRPr lang="en-GB" sz="2000"/>
              </a:p>
            </p:txBody>
          </p:sp>
        </mc:Choice>
        <mc:Fallback xmlns="">
          <p:sp>
            <p:nvSpPr>
              <p:cNvPr id="12" name="TextBox 11">
                <a:extLst>
                  <a:ext uri="{FF2B5EF4-FFF2-40B4-BE49-F238E27FC236}">
                    <a16:creationId xmlns:a16="http://schemas.microsoft.com/office/drawing/2014/main" id="{BAE3B66F-3082-F7E5-5529-ED299556CAB1}"/>
                  </a:ext>
                </a:extLst>
              </p:cNvPr>
              <p:cNvSpPr txBox="1">
                <a:spLocks noRot="1" noChangeAspect="1" noMove="1" noResize="1" noEditPoints="1" noAdjustHandles="1" noChangeArrowheads="1" noChangeShapeType="1" noTextEdit="1"/>
              </p:cNvSpPr>
              <p:nvPr/>
            </p:nvSpPr>
            <p:spPr>
              <a:xfrm>
                <a:off x="6675753" y="1618293"/>
                <a:ext cx="515937" cy="400110"/>
              </a:xfrm>
              <a:prstGeom prst="rect">
                <a:avLst/>
              </a:prstGeom>
              <a:blipFill>
                <a:blip r:embed="rId10"/>
                <a:stretch>
                  <a:fillRect/>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EFB35CF-6139-B6D0-2817-EC659FA2FA2D}"/>
              </a:ext>
            </a:extLst>
          </p:cNvPr>
          <p:cNvPicPr>
            <a:picLocks noChangeAspect="1"/>
          </p:cNvPicPr>
          <p:nvPr/>
        </p:nvPicPr>
        <p:blipFill>
          <a:blip r:embed="rId11"/>
          <a:stretch>
            <a:fillRect/>
          </a:stretch>
        </p:blipFill>
        <p:spPr>
          <a:xfrm>
            <a:off x="2009496" y="1328006"/>
            <a:ext cx="2793216" cy="2539714"/>
          </a:xfrm>
          <a:prstGeom prst="rect">
            <a:avLst/>
          </a:prstGeom>
        </p:spPr>
      </p:pic>
      <p:sp>
        <p:nvSpPr>
          <p:cNvPr id="10" name="Oval 9">
            <a:extLst>
              <a:ext uri="{FF2B5EF4-FFF2-40B4-BE49-F238E27FC236}">
                <a16:creationId xmlns:a16="http://schemas.microsoft.com/office/drawing/2014/main" id="{1A4A73D4-FF7A-D123-91C2-B696E8BF3196}"/>
              </a:ext>
            </a:extLst>
          </p:cNvPr>
          <p:cNvSpPr/>
          <p:nvPr/>
        </p:nvSpPr>
        <p:spPr>
          <a:xfrm>
            <a:off x="2982118" y="2991148"/>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F0921251-CA2A-D3FB-ABDB-C1FB90318AF5}"/>
              </a:ext>
            </a:extLst>
          </p:cNvPr>
          <p:cNvCxnSpPr>
            <a:cxnSpLocks/>
          </p:cNvCxnSpPr>
          <p:nvPr/>
        </p:nvCxnSpPr>
        <p:spPr>
          <a:xfrm>
            <a:off x="3488410" y="4108318"/>
            <a:ext cx="0" cy="1670182"/>
          </a:xfrm>
          <a:prstGeom prst="line">
            <a:avLst/>
          </a:prstGeom>
        </p:spPr>
        <p:style>
          <a:lnRef idx="2">
            <a:schemeClr val="dk1"/>
          </a:lnRef>
          <a:fillRef idx="0">
            <a:schemeClr val="dk1"/>
          </a:fillRef>
          <a:effectRef idx="1">
            <a:schemeClr val="dk1"/>
          </a:effectRef>
          <a:fontRef idx="minor">
            <a:schemeClr val="tx1"/>
          </a:fontRef>
        </p:style>
      </p:cxnSp>
      <p:sp>
        <p:nvSpPr>
          <p:cNvPr id="13" name="Oval 12">
            <a:extLst>
              <a:ext uri="{FF2B5EF4-FFF2-40B4-BE49-F238E27FC236}">
                <a16:creationId xmlns:a16="http://schemas.microsoft.com/office/drawing/2014/main" id="{B4E5FE84-304E-CBEE-BE11-E928F9C9A099}"/>
              </a:ext>
            </a:extLst>
          </p:cNvPr>
          <p:cNvSpPr/>
          <p:nvPr/>
        </p:nvSpPr>
        <p:spPr>
          <a:xfrm>
            <a:off x="6894872" y="4831135"/>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324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250AC-0473-BB55-F811-C4D8B8BE792F}"/>
              </a:ext>
            </a:extLst>
          </p:cNvPr>
          <p:cNvPicPr>
            <a:picLocks noChangeAspect="1"/>
          </p:cNvPicPr>
          <p:nvPr/>
        </p:nvPicPr>
        <p:blipFill rotWithShape="1">
          <a:blip r:embed="rId3"/>
          <a:srcRect t="50223"/>
          <a:stretch/>
        </p:blipFill>
        <p:spPr>
          <a:xfrm>
            <a:off x="4866360" y="2545337"/>
            <a:ext cx="3737157" cy="1105385"/>
          </a:xfrm>
          <a:prstGeom prst="rect">
            <a:avLst/>
          </a:prstGeom>
        </p:spPr>
      </p:pic>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12</a:t>
            </a:fld>
            <a:endParaRPr lang="en-US" sz="1400">
              <a:solidFill>
                <a:srgbClr val="898989"/>
              </a:solidFill>
              <a:latin typeface="Gill Sans MT" pitchFamily="34" charset="-18"/>
            </a:endParaRPr>
          </a:p>
        </p:txBody>
      </p:sp>
      <p:sp>
        <p:nvSpPr>
          <p:cNvPr id="8" name="Rectangle 2"/>
          <p:cNvSpPr>
            <a:spLocks/>
          </p:cNvSpPr>
          <p:nvPr/>
        </p:nvSpPr>
        <p:spPr bwMode="auto">
          <a:xfrm>
            <a:off x="2133600" y="444291"/>
            <a:ext cx="6915150" cy="815608"/>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Kvazi-ničelna togost (KNT)</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pic>
        <p:nvPicPr>
          <p:cNvPr id="18534" name="Picture 18533">
            <a:extLst>
              <a:ext uri="{FF2B5EF4-FFF2-40B4-BE49-F238E27FC236}">
                <a16:creationId xmlns:a16="http://schemas.microsoft.com/office/drawing/2014/main" id="{F6BC2B1D-7CDE-8EFA-F341-C4D20C7B08F7}"/>
              </a:ext>
            </a:extLst>
          </p:cNvPr>
          <p:cNvPicPr>
            <a:picLocks noChangeAspect="1"/>
          </p:cNvPicPr>
          <p:nvPr/>
        </p:nvPicPr>
        <p:blipFill rotWithShape="1">
          <a:blip r:embed="rId4"/>
          <a:srcRect l="53231" r="86"/>
          <a:stretch/>
        </p:blipFill>
        <p:spPr>
          <a:xfrm>
            <a:off x="5822302" y="3900606"/>
            <a:ext cx="3321698" cy="2649677"/>
          </a:xfrm>
          <a:prstGeom prst="rect">
            <a:avLst/>
          </a:prstGeom>
        </p:spPr>
      </p:pic>
      <mc:AlternateContent xmlns:mc="http://schemas.openxmlformats.org/markup-compatibility/2006" xmlns:a14="http://schemas.microsoft.com/office/drawing/2010/main">
        <mc:Choice Requires="a14">
          <p:sp>
            <p:nvSpPr>
              <p:cNvPr id="18536" name="TextBox 18535">
                <a:extLst>
                  <a:ext uri="{FF2B5EF4-FFF2-40B4-BE49-F238E27FC236}">
                    <a16:creationId xmlns:a16="http://schemas.microsoft.com/office/drawing/2014/main" id="{5251D5A1-A1FE-7679-6CEF-8C8C3A10D9C2}"/>
                  </a:ext>
                </a:extLst>
              </p:cNvPr>
              <p:cNvSpPr txBox="1"/>
              <p:nvPr/>
            </p:nvSpPr>
            <p:spPr>
              <a:xfrm>
                <a:off x="5654713" y="4968024"/>
                <a:ext cx="4590660" cy="553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00B050"/>
                          </a:solidFill>
                          <a:latin typeface="Cambria Math" panose="02040503050406030204" pitchFamily="18" charset="0"/>
                        </a:rPr>
                        <m:t>𝒌</m:t>
                      </m:r>
                      <m:r>
                        <a:rPr lang="en-GB" sz="1600" b="1" i="0">
                          <a:solidFill>
                            <a:srgbClr val="00B050"/>
                          </a:solidFill>
                          <a:latin typeface="Cambria Math" panose="02040503050406030204" pitchFamily="18" charset="0"/>
                        </a:rPr>
                        <m:t>=</m:t>
                      </m:r>
                      <m:f>
                        <m:fPr>
                          <m:ctrlPr>
                            <a:rPr lang="en-GB" sz="1600" b="1" i="1">
                              <a:solidFill>
                                <a:srgbClr val="00B050"/>
                              </a:solidFill>
                              <a:latin typeface="Cambria Math" panose="02040503050406030204" pitchFamily="18" charset="0"/>
                            </a:rPr>
                          </m:ctrlPr>
                        </m:fPr>
                        <m:num>
                          <m:r>
                            <a:rPr lang="en-GB" sz="1600" b="1" i="0">
                              <a:solidFill>
                                <a:srgbClr val="00B050"/>
                              </a:solidFill>
                              <a:latin typeface="Cambria Math" panose="02040503050406030204" pitchFamily="18" charset="0"/>
                            </a:rPr>
                            <m:t>𝟏</m:t>
                          </m:r>
                        </m:num>
                        <m:den>
                          <m:r>
                            <a:rPr lang="en-GB" sz="1600" b="1" i="0">
                              <a:solidFill>
                                <a:srgbClr val="00B050"/>
                              </a:solidFill>
                              <a:latin typeface="Cambria Math" panose="02040503050406030204" pitchFamily="18" charset="0"/>
                            </a:rPr>
                            <m:t>𝟐</m:t>
                          </m:r>
                        </m:den>
                      </m:f>
                      <m:d>
                        <m:dPr>
                          <m:ctrlPr>
                            <a:rPr lang="en-GB" sz="1600" b="1" i="1">
                              <a:solidFill>
                                <a:srgbClr val="00B050"/>
                              </a:solidFill>
                              <a:latin typeface="Cambria Math" panose="02040503050406030204" pitchFamily="18" charset="0"/>
                            </a:rPr>
                          </m:ctrlPr>
                        </m:dPr>
                        <m:e>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𝒏</m:t>
                              </m:r>
                            </m:sub>
                          </m:sSub>
                          <m:r>
                            <a:rPr lang="en-GB" sz="1600" b="1" i="0">
                              <a:solidFill>
                                <a:srgbClr val="00B050"/>
                              </a:solidFill>
                              <a:latin typeface="Cambria Math" panose="02040503050406030204" pitchFamily="18" charset="0"/>
                            </a:rPr>
                            <m:t>+</m:t>
                          </m:r>
                          <m:r>
                            <a:rPr lang="en-GB" sz="1600" b="1" i="0">
                              <a:solidFill>
                                <a:srgbClr val="00B050"/>
                              </a:solidFill>
                              <a:latin typeface="Cambria Math" panose="02040503050406030204" pitchFamily="18" charset="0"/>
                            </a:rPr>
                            <m:t>𝟐</m:t>
                          </m:r>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𝒑</m:t>
                              </m:r>
                            </m:sub>
                          </m:sSub>
                        </m:e>
                      </m:d>
                    </m:oMath>
                  </m:oMathPara>
                </a14:m>
                <a:endParaRPr lang="en-GB" b="1">
                  <a:solidFill>
                    <a:srgbClr val="00B050"/>
                  </a:solidFill>
                </a:endParaRPr>
              </a:p>
            </p:txBody>
          </p:sp>
        </mc:Choice>
        <mc:Fallback xmlns="">
          <p:sp>
            <p:nvSpPr>
              <p:cNvPr id="18536" name="TextBox 18535">
                <a:extLst>
                  <a:ext uri="{FF2B5EF4-FFF2-40B4-BE49-F238E27FC236}">
                    <a16:creationId xmlns:a16="http://schemas.microsoft.com/office/drawing/2014/main" id="{5251D5A1-A1FE-7679-6CEF-8C8C3A10D9C2}"/>
                  </a:ext>
                </a:extLst>
              </p:cNvPr>
              <p:cNvSpPr txBox="1">
                <a:spLocks noRot="1" noChangeAspect="1" noMove="1" noResize="1" noEditPoints="1" noAdjustHandles="1" noChangeArrowheads="1" noChangeShapeType="1" noTextEdit="1"/>
              </p:cNvSpPr>
              <p:nvPr/>
            </p:nvSpPr>
            <p:spPr>
              <a:xfrm>
                <a:off x="5654713" y="4968024"/>
                <a:ext cx="4590660" cy="553357"/>
              </a:xfrm>
              <a:prstGeom prst="rect">
                <a:avLst/>
              </a:prstGeom>
              <a:blipFill>
                <a:blip r:embed="rId5"/>
                <a:stretch>
                  <a:fillRect/>
                </a:stretch>
              </a:blipFill>
            </p:spPr>
            <p:txBody>
              <a:bodyPr/>
              <a:lstStyle/>
              <a:p>
                <a:r>
                  <a:rPr lang="en-GB">
                    <a:noFill/>
                  </a:rPr>
                  <a:t> </a:t>
                </a:r>
              </a:p>
            </p:txBody>
          </p:sp>
        </mc:Fallback>
      </mc:AlternateContent>
      <p:grpSp>
        <p:nvGrpSpPr>
          <p:cNvPr id="16" name="Group 15">
            <a:extLst>
              <a:ext uri="{FF2B5EF4-FFF2-40B4-BE49-F238E27FC236}">
                <a16:creationId xmlns:a16="http://schemas.microsoft.com/office/drawing/2014/main" id="{5341F44C-4A71-D3A0-2252-715B067CA726}"/>
              </a:ext>
            </a:extLst>
          </p:cNvPr>
          <p:cNvGrpSpPr/>
          <p:nvPr/>
        </p:nvGrpSpPr>
        <p:grpSpPr>
          <a:xfrm>
            <a:off x="2046014" y="3930510"/>
            <a:ext cx="3611188" cy="2649677"/>
            <a:chOff x="2032802" y="3875602"/>
            <a:chExt cx="3611188" cy="2649677"/>
          </a:xfrm>
        </p:grpSpPr>
        <p:pic>
          <p:nvPicPr>
            <p:cNvPr id="18529" name="Picture 18528">
              <a:extLst>
                <a:ext uri="{FF2B5EF4-FFF2-40B4-BE49-F238E27FC236}">
                  <a16:creationId xmlns:a16="http://schemas.microsoft.com/office/drawing/2014/main" id="{0EDCC86A-E6C9-1E73-D2D3-5CD9CABE3AEE}"/>
                </a:ext>
              </a:extLst>
            </p:cNvPr>
            <p:cNvPicPr>
              <a:picLocks noChangeAspect="1"/>
            </p:cNvPicPr>
            <p:nvPr/>
          </p:nvPicPr>
          <p:blipFill rotWithShape="1">
            <a:blip r:embed="rId4"/>
            <a:srcRect r="49248"/>
            <a:stretch/>
          </p:blipFill>
          <p:spPr>
            <a:xfrm>
              <a:off x="2032802" y="3875602"/>
              <a:ext cx="3611188" cy="264967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AA979-620E-1606-A896-713883BFF424}"/>
                    </a:ext>
                  </a:extLst>
                </p:cNvPr>
                <p:cNvSpPr txBox="1"/>
                <p:nvPr/>
              </p:nvSpPr>
              <p:spPr>
                <a:xfrm rot="18900207">
                  <a:off x="3504109" y="4122836"/>
                  <a:ext cx="3238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smtClean="0">
                            <a:latin typeface="Cambria Math" panose="02040503050406030204" pitchFamily="18" charset="0"/>
                          </a:rPr>
                          <m:t>2</m:t>
                        </m:r>
                      </m:oMath>
                    </m:oMathPara>
                  </a14:m>
                  <a:endParaRPr lang="en-GB" sz="1400"/>
                </a:p>
              </p:txBody>
            </p:sp>
          </mc:Choice>
          <mc:Fallback xmlns="">
            <p:sp>
              <p:nvSpPr>
                <p:cNvPr id="15" name="TextBox 14">
                  <a:extLst>
                    <a:ext uri="{FF2B5EF4-FFF2-40B4-BE49-F238E27FC236}">
                      <a16:creationId xmlns:a16="http://schemas.microsoft.com/office/drawing/2014/main" id="{6CDAA979-620E-1606-A896-713883BFF424}"/>
                    </a:ext>
                  </a:extLst>
                </p:cNvPr>
                <p:cNvSpPr txBox="1">
                  <a:spLocks noRot="1" noChangeAspect="1" noMove="1" noResize="1" noEditPoints="1" noAdjustHandles="1" noChangeArrowheads="1" noChangeShapeType="1" noTextEdit="1"/>
                </p:cNvSpPr>
                <p:nvPr/>
              </p:nvSpPr>
              <p:spPr>
                <a:xfrm rot="18900207">
                  <a:off x="3504109" y="4122836"/>
                  <a:ext cx="323850" cy="307777"/>
                </a:xfrm>
                <a:prstGeom prst="rect">
                  <a:avLst/>
                </a:prstGeom>
                <a:blipFill>
                  <a:blip r:embed="rId6"/>
                  <a:stretch>
                    <a:fillRect/>
                  </a:stretch>
                </a:blipFill>
              </p:spPr>
              <p:txBody>
                <a:bodyPr/>
                <a:lstStyle/>
                <a:p>
                  <a:r>
                    <a:rPr lang="en-GB">
                      <a:noFill/>
                    </a:rPr>
                    <a:t> </a:t>
                  </a:r>
                </a:p>
              </p:txBody>
            </p:sp>
          </mc:Fallback>
        </mc:AlternateContent>
      </p:grpSp>
      <p:pic>
        <p:nvPicPr>
          <p:cNvPr id="2" name="Picture 1">
            <a:extLst>
              <a:ext uri="{FF2B5EF4-FFF2-40B4-BE49-F238E27FC236}">
                <a16:creationId xmlns:a16="http://schemas.microsoft.com/office/drawing/2014/main" id="{81A67F73-F84A-15ED-6954-439A724EEEDD}"/>
              </a:ext>
            </a:extLst>
          </p:cNvPr>
          <p:cNvPicPr>
            <a:picLocks noChangeAspect="1"/>
          </p:cNvPicPr>
          <p:nvPr/>
        </p:nvPicPr>
        <p:blipFill rotWithShape="1">
          <a:blip r:embed="rId7"/>
          <a:srcRect l="43681" t="2669" r="43161" b="72512"/>
          <a:stretch/>
        </p:blipFill>
        <p:spPr>
          <a:xfrm>
            <a:off x="6512669" y="2688008"/>
            <a:ext cx="491741" cy="551160"/>
          </a:xfrm>
          <a:prstGeom prst="rect">
            <a:avLst/>
          </a:prstGeom>
        </p:spPr>
      </p:pic>
      <p:pic>
        <p:nvPicPr>
          <p:cNvPr id="4" name="Picture 3">
            <a:extLst>
              <a:ext uri="{FF2B5EF4-FFF2-40B4-BE49-F238E27FC236}">
                <a16:creationId xmlns:a16="http://schemas.microsoft.com/office/drawing/2014/main" id="{20A4ADB1-5F1F-F300-B514-D011102E738D}"/>
              </a:ext>
            </a:extLst>
          </p:cNvPr>
          <p:cNvPicPr>
            <a:picLocks noChangeAspect="1"/>
          </p:cNvPicPr>
          <p:nvPr/>
        </p:nvPicPr>
        <p:blipFill rotWithShape="1">
          <a:blip r:embed="rId8"/>
          <a:srcRect l="45340" t="20036" r="45066" b="6090"/>
          <a:stretch/>
        </p:blipFill>
        <p:spPr>
          <a:xfrm>
            <a:off x="6575160" y="3085821"/>
            <a:ext cx="358562" cy="425076"/>
          </a:xfrm>
          <a:prstGeom prst="rect">
            <a:avLst/>
          </a:prstGeom>
        </p:spPr>
      </p:pic>
      <p:sp>
        <p:nvSpPr>
          <p:cNvPr id="6" name="Rectangle 5">
            <a:extLst>
              <a:ext uri="{FF2B5EF4-FFF2-40B4-BE49-F238E27FC236}">
                <a16:creationId xmlns:a16="http://schemas.microsoft.com/office/drawing/2014/main" id="{8D660D24-0BB5-8FEF-4A8E-4B2F606FE53A}"/>
              </a:ext>
            </a:extLst>
          </p:cNvPr>
          <p:cNvSpPr/>
          <p:nvPr/>
        </p:nvSpPr>
        <p:spPr>
          <a:xfrm rot="615902">
            <a:off x="5229351" y="2714692"/>
            <a:ext cx="1472936"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04E3F4-3E2E-C1DE-F01F-E1C186D848CA}"/>
              </a:ext>
            </a:extLst>
          </p:cNvPr>
          <p:cNvSpPr/>
          <p:nvPr/>
        </p:nvSpPr>
        <p:spPr>
          <a:xfrm rot="21266589">
            <a:off x="6801349" y="2714080"/>
            <a:ext cx="1457217"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B46FD9A8-B0CB-76B5-DF1D-8E83EA75FBD5}"/>
              </a:ext>
            </a:extLst>
          </p:cNvPr>
          <p:cNvCxnSpPr/>
          <p:nvPr/>
        </p:nvCxnSpPr>
        <p:spPr>
          <a:xfrm flipV="1">
            <a:off x="2343150" y="4108318"/>
            <a:ext cx="1771650" cy="16701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9F61B9AD-7320-F91E-9F2F-69510576BEDD}"/>
              </a:ext>
            </a:extLst>
          </p:cNvPr>
          <p:cNvGrpSpPr/>
          <p:nvPr/>
        </p:nvGrpSpPr>
        <p:grpSpPr>
          <a:xfrm>
            <a:off x="2343150" y="4483100"/>
            <a:ext cx="2905557" cy="1808163"/>
            <a:chOff x="2343150" y="4483100"/>
            <a:chExt cx="2905557" cy="1808163"/>
          </a:xfrm>
        </p:grpSpPr>
        <p:cxnSp>
          <p:nvCxnSpPr>
            <p:cNvPr id="22" name="Straight Connector 21">
              <a:extLst>
                <a:ext uri="{FF2B5EF4-FFF2-40B4-BE49-F238E27FC236}">
                  <a16:creationId xmlns:a16="http://schemas.microsoft.com/office/drawing/2014/main" id="{036DA6AD-0E37-5E4C-C89A-D289AC557E8F}"/>
                </a:ext>
              </a:extLst>
            </p:cNvPr>
            <p:cNvCxnSpPr>
              <a:cxnSpLocks/>
            </p:cNvCxnSpPr>
            <p:nvPr/>
          </p:nvCxnSpPr>
          <p:spPr>
            <a:xfrm flipV="1">
              <a:off x="2343150" y="4483100"/>
              <a:ext cx="438150" cy="1282006"/>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3C98D7C-990C-497D-ED5D-011FC90C2645}"/>
                </a:ext>
              </a:extLst>
            </p:cNvPr>
            <p:cNvCxnSpPr>
              <a:cxnSpLocks/>
            </p:cNvCxnSpPr>
            <p:nvPr/>
          </p:nvCxnSpPr>
          <p:spPr>
            <a:xfrm flipH="1" flipV="1">
              <a:off x="2781300" y="4483100"/>
              <a:ext cx="1988344" cy="18081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75654E2-C805-EF71-44CA-A54666EAA136}"/>
                </a:ext>
              </a:extLst>
            </p:cNvPr>
            <p:cNvCxnSpPr>
              <a:cxnSpLocks/>
            </p:cNvCxnSpPr>
            <p:nvPr/>
          </p:nvCxnSpPr>
          <p:spPr>
            <a:xfrm flipV="1">
              <a:off x="4769644" y="5778500"/>
              <a:ext cx="479063" cy="5127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F0B86DD6-4F12-2847-C75E-6EF895C77F19}"/>
              </a:ext>
            </a:extLst>
          </p:cNvPr>
          <p:cNvGrpSpPr/>
          <p:nvPr/>
        </p:nvGrpSpPr>
        <p:grpSpPr>
          <a:xfrm>
            <a:off x="6522540" y="4108318"/>
            <a:ext cx="2309091" cy="1670182"/>
            <a:chOff x="6522540" y="4108318"/>
            <a:chExt cx="2309091" cy="1670182"/>
          </a:xfrm>
        </p:grpSpPr>
        <p:cxnSp>
          <p:nvCxnSpPr>
            <p:cNvPr id="35" name="Straight Connector 34">
              <a:extLst>
                <a:ext uri="{FF2B5EF4-FFF2-40B4-BE49-F238E27FC236}">
                  <a16:creationId xmlns:a16="http://schemas.microsoft.com/office/drawing/2014/main" id="{8574FE38-97C9-F335-BA3A-9DB635549C70}"/>
                </a:ext>
              </a:extLst>
            </p:cNvPr>
            <p:cNvCxnSpPr>
              <a:cxnSpLocks/>
            </p:cNvCxnSpPr>
            <p:nvPr/>
          </p:nvCxnSpPr>
          <p:spPr>
            <a:xfrm flipV="1">
              <a:off x="6522540" y="4779518"/>
              <a:ext cx="481510" cy="998982"/>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2FCC9B5-B669-E8A5-5749-E2EE1C5A1C06}"/>
                </a:ext>
              </a:extLst>
            </p:cNvPr>
            <p:cNvCxnSpPr>
              <a:cxnSpLocks/>
            </p:cNvCxnSpPr>
            <p:nvPr/>
          </p:nvCxnSpPr>
          <p:spPr>
            <a:xfrm>
              <a:off x="7004050" y="4779518"/>
              <a:ext cx="1517650" cy="1805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06FC721-EE49-0B09-6FF7-65E6A1D7210C}"/>
                </a:ext>
              </a:extLst>
            </p:cNvPr>
            <p:cNvCxnSpPr>
              <a:cxnSpLocks/>
            </p:cNvCxnSpPr>
            <p:nvPr/>
          </p:nvCxnSpPr>
          <p:spPr>
            <a:xfrm flipV="1">
              <a:off x="8521700" y="4108318"/>
              <a:ext cx="309931" cy="68990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grpSp>
      <p:cxnSp>
        <p:nvCxnSpPr>
          <p:cNvPr id="7" name="Straight Arrow Connector 6">
            <a:extLst>
              <a:ext uri="{FF2B5EF4-FFF2-40B4-BE49-F238E27FC236}">
                <a16:creationId xmlns:a16="http://schemas.microsoft.com/office/drawing/2014/main" id="{73B6BBEA-4029-20CA-A458-E03CF112B30B}"/>
              </a:ext>
            </a:extLst>
          </p:cNvPr>
          <p:cNvCxnSpPr>
            <a:cxnSpLocks/>
            <a:endCxn id="2" idx="0"/>
          </p:cNvCxnSpPr>
          <p:nvPr/>
        </p:nvCxnSpPr>
        <p:spPr>
          <a:xfrm>
            <a:off x="6758540" y="2093132"/>
            <a:ext cx="0" cy="59487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E3B66F-3082-F7E5-5529-ED299556CAB1}"/>
                  </a:ext>
                </a:extLst>
              </p:cNvPr>
              <p:cNvSpPr txBox="1"/>
              <p:nvPr/>
            </p:nvSpPr>
            <p:spPr>
              <a:xfrm>
                <a:off x="6644481" y="1814948"/>
                <a:ext cx="5159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𝐹</m:t>
                      </m:r>
                    </m:oMath>
                  </m:oMathPara>
                </a14:m>
                <a:endParaRPr lang="en-GB" sz="2000"/>
              </a:p>
            </p:txBody>
          </p:sp>
        </mc:Choice>
        <mc:Fallback xmlns="">
          <p:sp>
            <p:nvSpPr>
              <p:cNvPr id="12" name="TextBox 11">
                <a:extLst>
                  <a:ext uri="{FF2B5EF4-FFF2-40B4-BE49-F238E27FC236}">
                    <a16:creationId xmlns:a16="http://schemas.microsoft.com/office/drawing/2014/main" id="{BAE3B66F-3082-F7E5-5529-ED299556CAB1}"/>
                  </a:ext>
                </a:extLst>
              </p:cNvPr>
              <p:cNvSpPr txBox="1">
                <a:spLocks noRot="1" noChangeAspect="1" noMove="1" noResize="1" noEditPoints="1" noAdjustHandles="1" noChangeArrowheads="1" noChangeShapeType="1" noTextEdit="1"/>
              </p:cNvSpPr>
              <p:nvPr/>
            </p:nvSpPr>
            <p:spPr>
              <a:xfrm>
                <a:off x="6644481" y="1814948"/>
                <a:ext cx="515937" cy="400110"/>
              </a:xfrm>
              <a:prstGeom prst="rect">
                <a:avLst/>
              </a:prstGeom>
              <a:blipFill>
                <a:blip r:embed="rId10"/>
                <a:stretch>
                  <a:fillRect/>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C5608D9-84E4-8FB3-3768-BCC5A375DB1F}"/>
              </a:ext>
            </a:extLst>
          </p:cNvPr>
          <p:cNvPicPr>
            <a:picLocks noChangeAspect="1"/>
          </p:cNvPicPr>
          <p:nvPr/>
        </p:nvPicPr>
        <p:blipFill>
          <a:blip r:embed="rId11"/>
          <a:stretch>
            <a:fillRect/>
          </a:stretch>
        </p:blipFill>
        <p:spPr>
          <a:xfrm>
            <a:off x="2009496" y="1328006"/>
            <a:ext cx="2793216" cy="2539714"/>
          </a:xfrm>
          <a:prstGeom prst="rect">
            <a:avLst/>
          </a:prstGeom>
        </p:spPr>
      </p:pic>
      <p:sp>
        <p:nvSpPr>
          <p:cNvPr id="10" name="Oval 9">
            <a:extLst>
              <a:ext uri="{FF2B5EF4-FFF2-40B4-BE49-F238E27FC236}">
                <a16:creationId xmlns:a16="http://schemas.microsoft.com/office/drawing/2014/main" id="{CC4E7DB7-F696-48AE-0E1B-49A67D432023}"/>
              </a:ext>
            </a:extLst>
          </p:cNvPr>
          <p:cNvSpPr/>
          <p:nvPr/>
        </p:nvSpPr>
        <p:spPr>
          <a:xfrm>
            <a:off x="3396399" y="3208984"/>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31DCB478-4456-E5FB-A84A-993129CBFA01}"/>
              </a:ext>
            </a:extLst>
          </p:cNvPr>
          <p:cNvCxnSpPr>
            <a:cxnSpLocks/>
          </p:cNvCxnSpPr>
          <p:nvPr/>
        </p:nvCxnSpPr>
        <p:spPr>
          <a:xfrm flipH="1" flipV="1">
            <a:off x="2343150" y="3248305"/>
            <a:ext cx="1146746" cy="16442"/>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4FDA59F-5D4F-B3B7-C98B-91B30D72E550}"/>
                  </a:ext>
                </a:extLst>
              </p:cNvPr>
              <p:cNvSpPr txBox="1"/>
              <p:nvPr/>
            </p:nvSpPr>
            <p:spPr>
              <a:xfrm>
                <a:off x="2327109" y="2963588"/>
                <a:ext cx="92386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i="1" smtClean="0">
                          <a:solidFill>
                            <a:srgbClr val="00B050"/>
                          </a:solidFill>
                          <a:latin typeface="Cambria Math" panose="02040503050406030204" pitchFamily="18" charset="0"/>
                        </a:rPr>
                        <m:t>𝑘</m:t>
                      </m:r>
                      <m:r>
                        <a:rPr lang="en-GB" sz="1600" i="0">
                          <a:solidFill>
                            <a:srgbClr val="00B050"/>
                          </a:solidFill>
                          <a:latin typeface="Cambria Math" panose="02040503050406030204" pitchFamily="18" charset="0"/>
                        </a:rPr>
                        <m:t>=0</m:t>
                      </m:r>
                    </m:oMath>
                  </m:oMathPara>
                </a14:m>
                <a:endParaRPr lang="en-GB" sz="1600">
                  <a:solidFill>
                    <a:srgbClr val="00B050"/>
                  </a:solidFill>
                </a:endParaRPr>
              </a:p>
            </p:txBody>
          </p:sp>
        </mc:Choice>
        <mc:Fallback xmlns="">
          <p:sp>
            <p:nvSpPr>
              <p:cNvPr id="17" name="TextBox 16">
                <a:extLst>
                  <a:ext uri="{FF2B5EF4-FFF2-40B4-BE49-F238E27FC236}">
                    <a16:creationId xmlns:a16="http://schemas.microsoft.com/office/drawing/2014/main" id="{F4FDA59F-5D4F-B3B7-C98B-91B30D72E550}"/>
                  </a:ext>
                </a:extLst>
              </p:cNvPr>
              <p:cNvSpPr txBox="1">
                <a:spLocks noRot="1" noChangeAspect="1" noMove="1" noResize="1" noEditPoints="1" noAdjustHandles="1" noChangeArrowheads="1" noChangeShapeType="1" noTextEdit="1"/>
              </p:cNvSpPr>
              <p:nvPr/>
            </p:nvSpPr>
            <p:spPr>
              <a:xfrm>
                <a:off x="2327109" y="2963588"/>
                <a:ext cx="923868" cy="338554"/>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C27180C-5E2E-6309-20D5-9F587A059A4D}"/>
                  </a:ext>
                </a:extLst>
              </p:cNvPr>
              <p:cNvSpPr txBox="1"/>
              <p:nvPr/>
            </p:nvSpPr>
            <p:spPr>
              <a:xfrm>
                <a:off x="2009496" y="3085821"/>
                <a:ext cx="4079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smtClean="0">
                          <a:latin typeface="Cambria Math" panose="02040503050406030204" pitchFamily="18" charset="0"/>
                        </a:rPr>
                        <m:t>0</m:t>
                      </m:r>
                    </m:oMath>
                  </m:oMathPara>
                </a14:m>
                <a:endParaRPr lang="en-GB" sz="1600"/>
              </a:p>
            </p:txBody>
          </p:sp>
        </mc:Choice>
        <mc:Fallback xmlns="">
          <p:sp>
            <p:nvSpPr>
              <p:cNvPr id="19" name="TextBox 18">
                <a:extLst>
                  <a:ext uri="{FF2B5EF4-FFF2-40B4-BE49-F238E27FC236}">
                    <a16:creationId xmlns:a16="http://schemas.microsoft.com/office/drawing/2014/main" id="{1C27180C-5E2E-6309-20D5-9F587A059A4D}"/>
                  </a:ext>
                </a:extLst>
              </p:cNvPr>
              <p:cNvSpPr txBox="1">
                <a:spLocks noRot="1" noChangeAspect="1" noMove="1" noResize="1" noEditPoints="1" noAdjustHandles="1" noChangeArrowheads="1" noChangeShapeType="1" noTextEdit="1"/>
              </p:cNvSpPr>
              <p:nvPr/>
            </p:nvSpPr>
            <p:spPr>
              <a:xfrm>
                <a:off x="2009496" y="3085821"/>
                <a:ext cx="407987" cy="338554"/>
              </a:xfrm>
              <a:prstGeom prst="rect">
                <a:avLst/>
              </a:prstGeom>
              <a:blipFill>
                <a:blip r:embed="rId13"/>
                <a:stretch>
                  <a:fillRect/>
                </a:stretch>
              </a:blipFill>
            </p:spPr>
            <p:txBody>
              <a:bodyPr/>
              <a:lstStyle/>
              <a:p>
                <a:r>
                  <a:rPr lang="en-GB">
                    <a:noFill/>
                  </a:rPr>
                  <a:t> </a:t>
                </a:r>
              </a:p>
            </p:txBody>
          </p:sp>
        </mc:Fallback>
      </mc:AlternateContent>
      <p:cxnSp>
        <p:nvCxnSpPr>
          <p:cNvPr id="20" name="Straight Connector 19">
            <a:extLst>
              <a:ext uri="{FF2B5EF4-FFF2-40B4-BE49-F238E27FC236}">
                <a16:creationId xmlns:a16="http://schemas.microsoft.com/office/drawing/2014/main" id="{D7A9046D-D234-B897-AB08-21B03893A065}"/>
              </a:ext>
            </a:extLst>
          </p:cNvPr>
          <p:cNvCxnSpPr>
            <a:cxnSpLocks/>
          </p:cNvCxnSpPr>
          <p:nvPr/>
        </p:nvCxnSpPr>
        <p:spPr>
          <a:xfrm>
            <a:off x="4471194" y="4032118"/>
            <a:ext cx="0" cy="2000382"/>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6FD5EBA6-B5E1-4EBB-7B14-1180BDC505B4}"/>
              </a:ext>
            </a:extLst>
          </p:cNvPr>
          <p:cNvSpPr/>
          <p:nvPr/>
        </p:nvSpPr>
        <p:spPr>
          <a:xfrm>
            <a:off x="7746206" y="4730808"/>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903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250AC-0473-BB55-F811-C4D8B8BE792F}"/>
              </a:ext>
            </a:extLst>
          </p:cNvPr>
          <p:cNvPicPr>
            <a:picLocks noChangeAspect="1"/>
          </p:cNvPicPr>
          <p:nvPr/>
        </p:nvPicPr>
        <p:blipFill rotWithShape="1">
          <a:blip r:embed="rId3"/>
          <a:srcRect t="50223"/>
          <a:stretch/>
        </p:blipFill>
        <p:spPr>
          <a:xfrm>
            <a:off x="4866360" y="2545337"/>
            <a:ext cx="3737157" cy="1105385"/>
          </a:xfrm>
          <a:prstGeom prst="rect">
            <a:avLst/>
          </a:prstGeom>
        </p:spPr>
      </p:pic>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13</a:t>
            </a:fld>
            <a:endParaRPr lang="en-US" sz="1400">
              <a:solidFill>
                <a:srgbClr val="898989"/>
              </a:solidFill>
              <a:latin typeface="Gill Sans MT" pitchFamily="34" charset="-18"/>
            </a:endParaRPr>
          </a:p>
        </p:txBody>
      </p:sp>
      <p:sp>
        <p:nvSpPr>
          <p:cNvPr id="8" name="Rectangle 2"/>
          <p:cNvSpPr>
            <a:spLocks/>
          </p:cNvSpPr>
          <p:nvPr/>
        </p:nvSpPr>
        <p:spPr bwMode="auto">
          <a:xfrm>
            <a:off x="2133600" y="444291"/>
            <a:ext cx="6915150" cy="815608"/>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Kvazi-ničelna togost (KNT)</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pic>
        <p:nvPicPr>
          <p:cNvPr id="18534" name="Picture 18533">
            <a:extLst>
              <a:ext uri="{FF2B5EF4-FFF2-40B4-BE49-F238E27FC236}">
                <a16:creationId xmlns:a16="http://schemas.microsoft.com/office/drawing/2014/main" id="{F6BC2B1D-7CDE-8EFA-F341-C4D20C7B08F7}"/>
              </a:ext>
            </a:extLst>
          </p:cNvPr>
          <p:cNvPicPr>
            <a:picLocks noChangeAspect="1"/>
          </p:cNvPicPr>
          <p:nvPr/>
        </p:nvPicPr>
        <p:blipFill rotWithShape="1">
          <a:blip r:embed="rId4"/>
          <a:srcRect l="53231" r="86"/>
          <a:stretch/>
        </p:blipFill>
        <p:spPr>
          <a:xfrm>
            <a:off x="5822302" y="3900606"/>
            <a:ext cx="3321698" cy="2649677"/>
          </a:xfrm>
          <a:prstGeom prst="rect">
            <a:avLst/>
          </a:prstGeom>
        </p:spPr>
      </p:pic>
      <mc:AlternateContent xmlns:mc="http://schemas.openxmlformats.org/markup-compatibility/2006" xmlns:a14="http://schemas.microsoft.com/office/drawing/2010/main">
        <mc:Choice Requires="a14">
          <p:sp>
            <p:nvSpPr>
              <p:cNvPr id="18536" name="TextBox 18535">
                <a:extLst>
                  <a:ext uri="{FF2B5EF4-FFF2-40B4-BE49-F238E27FC236}">
                    <a16:creationId xmlns:a16="http://schemas.microsoft.com/office/drawing/2014/main" id="{5251D5A1-A1FE-7679-6CEF-8C8C3A10D9C2}"/>
                  </a:ext>
                </a:extLst>
              </p:cNvPr>
              <p:cNvSpPr txBox="1"/>
              <p:nvPr/>
            </p:nvSpPr>
            <p:spPr>
              <a:xfrm>
                <a:off x="5654713" y="4968024"/>
                <a:ext cx="4590660" cy="553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00B050"/>
                          </a:solidFill>
                          <a:latin typeface="Cambria Math" panose="02040503050406030204" pitchFamily="18" charset="0"/>
                        </a:rPr>
                        <m:t>𝒌</m:t>
                      </m:r>
                      <m:r>
                        <a:rPr lang="en-GB" sz="1600" b="1" i="0">
                          <a:solidFill>
                            <a:srgbClr val="00B050"/>
                          </a:solidFill>
                          <a:latin typeface="Cambria Math" panose="02040503050406030204" pitchFamily="18" charset="0"/>
                        </a:rPr>
                        <m:t>=</m:t>
                      </m:r>
                      <m:f>
                        <m:fPr>
                          <m:ctrlPr>
                            <a:rPr lang="en-GB" sz="1600" b="1" i="1">
                              <a:solidFill>
                                <a:srgbClr val="00B050"/>
                              </a:solidFill>
                              <a:latin typeface="Cambria Math" panose="02040503050406030204" pitchFamily="18" charset="0"/>
                            </a:rPr>
                          </m:ctrlPr>
                        </m:fPr>
                        <m:num>
                          <m:r>
                            <a:rPr lang="en-GB" sz="1600" b="1" i="0">
                              <a:solidFill>
                                <a:srgbClr val="00B050"/>
                              </a:solidFill>
                              <a:latin typeface="Cambria Math" panose="02040503050406030204" pitchFamily="18" charset="0"/>
                            </a:rPr>
                            <m:t>𝟏</m:t>
                          </m:r>
                        </m:num>
                        <m:den>
                          <m:r>
                            <a:rPr lang="en-GB" sz="1600" b="1" i="0">
                              <a:solidFill>
                                <a:srgbClr val="00B050"/>
                              </a:solidFill>
                              <a:latin typeface="Cambria Math" panose="02040503050406030204" pitchFamily="18" charset="0"/>
                            </a:rPr>
                            <m:t>𝟐</m:t>
                          </m:r>
                        </m:den>
                      </m:f>
                      <m:d>
                        <m:dPr>
                          <m:ctrlPr>
                            <a:rPr lang="en-GB" sz="1600" b="1" i="1">
                              <a:solidFill>
                                <a:srgbClr val="00B050"/>
                              </a:solidFill>
                              <a:latin typeface="Cambria Math" panose="02040503050406030204" pitchFamily="18" charset="0"/>
                            </a:rPr>
                          </m:ctrlPr>
                        </m:dPr>
                        <m:e>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𝒏</m:t>
                              </m:r>
                            </m:sub>
                          </m:sSub>
                          <m:r>
                            <a:rPr lang="en-GB" sz="1600" b="1" i="0">
                              <a:solidFill>
                                <a:srgbClr val="00B050"/>
                              </a:solidFill>
                              <a:latin typeface="Cambria Math" panose="02040503050406030204" pitchFamily="18" charset="0"/>
                            </a:rPr>
                            <m:t>+</m:t>
                          </m:r>
                          <m:r>
                            <a:rPr lang="en-GB" sz="1600" b="1" i="0">
                              <a:solidFill>
                                <a:srgbClr val="00B050"/>
                              </a:solidFill>
                              <a:latin typeface="Cambria Math" panose="02040503050406030204" pitchFamily="18" charset="0"/>
                            </a:rPr>
                            <m:t>𝟐</m:t>
                          </m:r>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𝒑</m:t>
                              </m:r>
                            </m:sub>
                          </m:sSub>
                        </m:e>
                      </m:d>
                    </m:oMath>
                  </m:oMathPara>
                </a14:m>
                <a:endParaRPr lang="en-GB" b="1">
                  <a:solidFill>
                    <a:srgbClr val="00B050"/>
                  </a:solidFill>
                </a:endParaRPr>
              </a:p>
            </p:txBody>
          </p:sp>
        </mc:Choice>
        <mc:Fallback xmlns="">
          <p:sp>
            <p:nvSpPr>
              <p:cNvPr id="18536" name="TextBox 18535">
                <a:extLst>
                  <a:ext uri="{FF2B5EF4-FFF2-40B4-BE49-F238E27FC236}">
                    <a16:creationId xmlns:a16="http://schemas.microsoft.com/office/drawing/2014/main" id="{5251D5A1-A1FE-7679-6CEF-8C8C3A10D9C2}"/>
                  </a:ext>
                </a:extLst>
              </p:cNvPr>
              <p:cNvSpPr txBox="1">
                <a:spLocks noRot="1" noChangeAspect="1" noMove="1" noResize="1" noEditPoints="1" noAdjustHandles="1" noChangeArrowheads="1" noChangeShapeType="1" noTextEdit="1"/>
              </p:cNvSpPr>
              <p:nvPr/>
            </p:nvSpPr>
            <p:spPr>
              <a:xfrm>
                <a:off x="5654713" y="4968024"/>
                <a:ext cx="4590660" cy="553357"/>
              </a:xfrm>
              <a:prstGeom prst="rect">
                <a:avLst/>
              </a:prstGeom>
              <a:blipFill>
                <a:blip r:embed="rId5"/>
                <a:stretch>
                  <a:fillRect/>
                </a:stretch>
              </a:blipFill>
            </p:spPr>
            <p:txBody>
              <a:bodyPr/>
              <a:lstStyle/>
              <a:p>
                <a:r>
                  <a:rPr lang="en-GB">
                    <a:noFill/>
                  </a:rPr>
                  <a:t> </a:t>
                </a:r>
              </a:p>
            </p:txBody>
          </p:sp>
        </mc:Fallback>
      </mc:AlternateContent>
      <p:grpSp>
        <p:nvGrpSpPr>
          <p:cNvPr id="16" name="Group 15">
            <a:extLst>
              <a:ext uri="{FF2B5EF4-FFF2-40B4-BE49-F238E27FC236}">
                <a16:creationId xmlns:a16="http://schemas.microsoft.com/office/drawing/2014/main" id="{5341F44C-4A71-D3A0-2252-715B067CA726}"/>
              </a:ext>
            </a:extLst>
          </p:cNvPr>
          <p:cNvGrpSpPr/>
          <p:nvPr/>
        </p:nvGrpSpPr>
        <p:grpSpPr>
          <a:xfrm>
            <a:off x="2046014" y="3930510"/>
            <a:ext cx="3611188" cy="2649677"/>
            <a:chOff x="2032802" y="3875602"/>
            <a:chExt cx="3611188" cy="2649677"/>
          </a:xfrm>
        </p:grpSpPr>
        <p:pic>
          <p:nvPicPr>
            <p:cNvPr id="18529" name="Picture 18528">
              <a:extLst>
                <a:ext uri="{FF2B5EF4-FFF2-40B4-BE49-F238E27FC236}">
                  <a16:creationId xmlns:a16="http://schemas.microsoft.com/office/drawing/2014/main" id="{0EDCC86A-E6C9-1E73-D2D3-5CD9CABE3AEE}"/>
                </a:ext>
              </a:extLst>
            </p:cNvPr>
            <p:cNvPicPr>
              <a:picLocks noChangeAspect="1"/>
            </p:cNvPicPr>
            <p:nvPr/>
          </p:nvPicPr>
          <p:blipFill rotWithShape="1">
            <a:blip r:embed="rId4"/>
            <a:srcRect r="49248"/>
            <a:stretch/>
          </p:blipFill>
          <p:spPr>
            <a:xfrm>
              <a:off x="2032802" y="3875602"/>
              <a:ext cx="3611188" cy="264967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AA979-620E-1606-A896-713883BFF424}"/>
                    </a:ext>
                  </a:extLst>
                </p:cNvPr>
                <p:cNvSpPr txBox="1"/>
                <p:nvPr/>
              </p:nvSpPr>
              <p:spPr>
                <a:xfrm rot="18900207">
                  <a:off x="3504109" y="4122836"/>
                  <a:ext cx="3238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smtClean="0">
                            <a:latin typeface="Cambria Math" panose="02040503050406030204" pitchFamily="18" charset="0"/>
                          </a:rPr>
                          <m:t>2</m:t>
                        </m:r>
                      </m:oMath>
                    </m:oMathPara>
                  </a14:m>
                  <a:endParaRPr lang="en-GB" sz="1400"/>
                </a:p>
              </p:txBody>
            </p:sp>
          </mc:Choice>
          <mc:Fallback xmlns="">
            <p:sp>
              <p:nvSpPr>
                <p:cNvPr id="15" name="TextBox 14">
                  <a:extLst>
                    <a:ext uri="{FF2B5EF4-FFF2-40B4-BE49-F238E27FC236}">
                      <a16:creationId xmlns:a16="http://schemas.microsoft.com/office/drawing/2014/main" id="{6CDAA979-620E-1606-A896-713883BFF424}"/>
                    </a:ext>
                  </a:extLst>
                </p:cNvPr>
                <p:cNvSpPr txBox="1">
                  <a:spLocks noRot="1" noChangeAspect="1" noMove="1" noResize="1" noEditPoints="1" noAdjustHandles="1" noChangeArrowheads="1" noChangeShapeType="1" noTextEdit="1"/>
                </p:cNvSpPr>
                <p:nvPr/>
              </p:nvSpPr>
              <p:spPr>
                <a:xfrm rot="18900207">
                  <a:off x="3504109" y="4122836"/>
                  <a:ext cx="323850" cy="307777"/>
                </a:xfrm>
                <a:prstGeom prst="rect">
                  <a:avLst/>
                </a:prstGeom>
                <a:blipFill>
                  <a:blip r:embed="rId6"/>
                  <a:stretch>
                    <a:fillRect/>
                  </a:stretch>
                </a:blipFill>
              </p:spPr>
              <p:txBody>
                <a:bodyPr/>
                <a:lstStyle/>
                <a:p>
                  <a:r>
                    <a:rPr lang="en-GB">
                      <a:noFill/>
                    </a:rPr>
                    <a:t> </a:t>
                  </a:r>
                </a:p>
              </p:txBody>
            </p:sp>
          </mc:Fallback>
        </mc:AlternateContent>
      </p:grpSp>
      <p:pic>
        <p:nvPicPr>
          <p:cNvPr id="2" name="Picture 1">
            <a:extLst>
              <a:ext uri="{FF2B5EF4-FFF2-40B4-BE49-F238E27FC236}">
                <a16:creationId xmlns:a16="http://schemas.microsoft.com/office/drawing/2014/main" id="{81A67F73-F84A-15ED-6954-439A724EEEDD}"/>
              </a:ext>
            </a:extLst>
          </p:cNvPr>
          <p:cNvPicPr>
            <a:picLocks noChangeAspect="1"/>
          </p:cNvPicPr>
          <p:nvPr/>
        </p:nvPicPr>
        <p:blipFill rotWithShape="1">
          <a:blip r:embed="rId7"/>
          <a:srcRect l="43681" t="2669" r="43161" b="72512"/>
          <a:stretch/>
        </p:blipFill>
        <p:spPr>
          <a:xfrm>
            <a:off x="6512669" y="2890417"/>
            <a:ext cx="491741" cy="551160"/>
          </a:xfrm>
          <a:prstGeom prst="rect">
            <a:avLst/>
          </a:prstGeom>
        </p:spPr>
      </p:pic>
      <p:pic>
        <p:nvPicPr>
          <p:cNvPr id="4" name="Picture 3">
            <a:extLst>
              <a:ext uri="{FF2B5EF4-FFF2-40B4-BE49-F238E27FC236}">
                <a16:creationId xmlns:a16="http://schemas.microsoft.com/office/drawing/2014/main" id="{20A4ADB1-5F1F-F300-B514-D011102E738D}"/>
              </a:ext>
            </a:extLst>
          </p:cNvPr>
          <p:cNvPicPr>
            <a:picLocks noChangeAspect="1"/>
          </p:cNvPicPr>
          <p:nvPr/>
        </p:nvPicPr>
        <p:blipFill rotWithShape="1">
          <a:blip r:embed="rId8"/>
          <a:srcRect l="45340" t="20036" r="45066" b="6090"/>
          <a:stretch/>
        </p:blipFill>
        <p:spPr>
          <a:xfrm>
            <a:off x="6575160" y="3292607"/>
            <a:ext cx="358562" cy="218290"/>
          </a:xfrm>
          <a:prstGeom prst="rect">
            <a:avLst/>
          </a:prstGeom>
        </p:spPr>
      </p:pic>
      <p:sp>
        <p:nvSpPr>
          <p:cNvPr id="6" name="Rectangle 5">
            <a:extLst>
              <a:ext uri="{FF2B5EF4-FFF2-40B4-BE49-F238E27FC236}">
                <a16:creationId xmlns:a16="http://schemas.microsoft.com/office/drawing/2014/main" id="{8D660D24-0BB5-8FEF-4A8E-4B2F606FE53A}"/>
              </a:ext>
            </a:extLst>
          </p:cNvPr>
          <p:cNvSpPr/>
          <p:nvPr/>
        </p:nvSpPr>
        <p:spPr>
          <a:xfrm rot="1110169">
            <a:off x="5211344" y="2806213"/>
            <a:ext cx="1514544"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04E3F4-3E2E-C1DE-F01F-E1C186D848CA}"/>
              </a:ext>
            </a:extLst>
          </p:cNvPr>
          <p:cNvSpPr/>
          <p:nvPr/>
        </p:nvSpPr>
        <p:spPr>
          <a:xfrm rot="20840586">
            <a:off x="6786558" y="2819118"/>
            <a:ext cx="1514014"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B46FD9A8-B0CB-76B5-DF1D-8E83EA75FBD5}"/>
              </a:ext>
            </a:extLst>
          </p:cNvPr>
          <p:cNvCxnSpPr/>
          <p:nvPr/>
        </p:nvCxnSpPr>
        <p:spPr>
          <a:xfrm flipV="1">
            <a:off x="2343150" y="4108318"/>
            <a:ext cx="1771650" cy="16701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9F61B9AD-7320-F91E-9F2F-69510576BEDD}"/>
              </a:ext>
            </a:extLst>
          </p:cNvPr>
          <p:cNvGrpSpPr/>
          <p:nvPr/>
        </p:nvGrpSpPr>
        <p:grpSpPr>
          <a:xfrm>
            <a:off x="2343150" y="4483100"/>
            <a:ext cx="2905557" cy="1808163"/>
            <a:chOff x="2343150" y="4483100"/>
            <a:chExt cx="2905557" cy="1808163"/>
          </a:xfrm>
        </p:grpSpPr>
        <p:cxnSp>
          <p:nvCxnSpPr>
            <p:cNvPr id="22" name="Straight Connector 21">
              <a:extLst>
                <a:ext uri="{FF2B5EF4-FFF2-40B4-BE49-F238E27FC236}">
                  <a16:creationId xmlns:a16="http://schemas.microsoft.com/office/drawing/2014/main" id="{036DA6AD-0E37-5E4C-C89A-D289AC557E8F}"/>
                </a:ext>
              </a:extLst>
            </p:cNvPr>
            <p:cNvCxnSpPr>
              <a:cxnSpLocks/>
            </p:cNvCxnSpPr>
            <p:nvPr/>
          </p:nvCxnSpPr>
          <p:spPr>
            <a:xfrm flipV="1">
              <a:off x="2343150" y="4483100"/>
              <a:ext cx="438150" cy="1282006"/>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3C98D7C-990C-497D-ED5D-011FC90C2645}"/>
                </a:ext>
              </a:extLst>
            </p:cNvPr>
            <p:cNvCxnSpPr>
              <a:cxnSpLocks/>
            </p:cNvCxnSpPr>
            <p:nvPr/>
          </p:nvCxnSpPr>
          <p:spPr>
            <a:xfrm flipH="1" flipV="1">
              <a:off x="2781300" y="4483100"/>
              <a:ext cx="1988344" cy="18081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75654E2-C805-EF71-44CA-A54666EAA136}"/>
                </a:ext>
              </a:extLst>
            </p:cNvPr>
            <p:cNvCxnSpPr>
              <a:cxnSpLocks/>
            </p:cNvCxnSpPr>
            <p:nvPr/>
          </p:nvCxnSpPr>
          <p:spPr>
            <a:xfrm flipV="1">
              <a:off x="4769644" y="5778500"/>
              <a:ext cx="479063" cy="5127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F0B86DD6-4F12-2847-C75E-6EF895C77F19}"/>
              </a:ext>
            </a:extLst>
          </p:cNvPr>
          <p:cNvGrpSpPr/>
          <p:nvPr/>
        </p:nvGrpSpPr>
        <p:grpSpPr>
          <a:xfrm>
            <a:off x="6522540" y="4108318"/>
            <a:ext cx="2309091" cy="1670182"/>
            <a:chOff x="6522540" y="4108318"/>
            <a:chExt cx="2309091" cy="1670182"/>
          </a:xfrm>
        </p:grpSpPr>
        <p:cxnSp>
          <p:nvCxnSpPr>
            <p:cNvPr id="35" name="Straight Connector 34">
              <a:extLst>
                <a:ext uri="{FF2B5EF4-FFF2-40B4-BE49-F238E27FC236}">
                  <a16:creationId xmlns:a16="http://schemas.microsoft.com/office/drawing/2014/main" id="{8574FE38-97C9-F335-BA3A-9DB635549C70}"/>
                </a:ext>
              </a:extLst>
            </p:cNvPr>
            <p:cNvCxnSpPr>
              <a:cxnSpLocks/>
            </p:cNvCxnSpPr>
            <p:nvPr/>
          </p:nvCxnSpPr>
          <p:spPr>
            <a:xfrm flipV="1">
              <a:off x="6522540" y="4779518"/>
              <a:ext cx="481510" cy="998982"/>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2FCC9B5-B669-E8A5-5749-E2EE1C5A1C06}"/>
                </a:ext>
              </a:extLst>
            </p:cNvPr>
            <p:cNvCxnSpPr>
              <a:cxnSpLocks/>
            </p:cNvCxnSpPr>
            <p:nvPr/>
          </p:nvCxnSpPr>
          <p:spPr>
            <a:xfrm>
              <a:off x="7004050" y="4779518"/>
              <a:ext cx="1517650" cy="1805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06FC721-EE49-0B09-6FF7-65E6A1D7210C}"/>
                </a:ext>
              </a:extLst>
            </p:cNvPr>
            <p:cNvCxnSpPr>
              <a:cxnSpLocks/>
            </p:cNvCxnSpPr>
            <p:nvPr/>
          </p:nvCxnSpPr>
          <p:spPr>
            <a:xfrm flipV="1">
              <a:off x="8521700" y="4108318"/>
              <a:ext cx="309931" cy="68990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grpSp>
      <p:cxnSp>
        <p:nvCxnSpPr>
          <p:cNvPr id="7" name="Straight Arrow Connector 6">
            <a:extLst>
              <a:ext uri="{FF2B5EF4-FFF2-40B4-BE49-F238E27FC236}">
                <a16:creationId xmlns:a16="http://schemas.microsoft.com/office/drawing/2014/main" id="{73B6BBEA-4029-20CA-A458-E03CF112B30B}"/>
              </a:ext>
            </a:extLst>
          </p:cNvPr>
          <p:cNvCxnSpPr>
            <a:cxnSpLocks/>
            <a:endCxn id="2" idx="0"/>
          </p:cNvCxnSpPr>
          <p:nvPr/>
        </p:nvCxnSpPr>
        <p:spPr>
          <a:xfrm>
            <a:off x="6758540" y="2295541"/>
            <a:ext cx="0" cy="59487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E3B66F-3082-F7E5-5529-ED299556CAB1}"/>
                  </a:ext>
                </a:extLst>
              </p:cNvPr>
              <p:cNvSpPr txBox="1"/>
              <p:nvPr/>
            </p:nvSpPr>
            <p:spPr>
              <a:xfrm>
                <a:off x="6644481" y="1980087"/>
                <a:ext cx="5159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𝐹</m:t>
                      </m:r>
                    </m:oMath>
                  </m:oMathPara>
                </a14:m>
                <a:endParaRPr lang="en-GB" sz="2000"/>
              </a:p>
            </p:txBody>
          </p:sp>
        </mc:Choice>
        <mc:Fallback xmlns="">
          <p:sp>
            <p:nvSpPr>
              <p:cNvPr id="12" name="TextBox 11">
                <a:extLst>
                  <a:ext uri="{FF2B5EF4-FFF2-40B4-BE49-F238E27FC236}">
                    <a16:creationId xmlns:a16="http://schemas.microsoft.com/office/drawing/2014/main" id="{BAE3B66F-3082-F7E5-5529-ED299556CAB1}"/>
                  </a:ext>
                </a:extLst>
              </p:cNvPr>
              <p:cNvSpPr txBox="1">
                <a:spLocks noRot="1" noChangeAspect="1" noMove="1" noResize="1" noEditPoints="1" noAdjustHandles="1" noChangeArrowheads="1" noChangeShapeType="1" noTextEdit="1"/>
              </p:cNvSpPr>
              <p:nvPr/>
            </p:nvSpPr>
            <p:spPr>
              <a:xfrm>
                <a:off x="6644481" y="1980087"/>
                <a:ext cx="515937" cy="400110"/>
              </a:xfrm>
              <a:prstGeom prst="rect">
                <a:avLst/>
              </a:prstGeom>
              <a:blipFill>
                <a:blip r:embed="rId10"/>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67474893-328B-E9A2-359D-FB199B6CA07B}"/>
              </a:ext>
            </a:extLst>
          </p:cNvPr>
          <p:cNvPicPr>
            <a:picLocks noChangeAspect="1"/>
          </p:cNvPicPr>
          <p:nvPr/>
        </p:nvPicPr>
        <p:blipFill>
          <a:blip r:embed="rId11"/>
          <a:stretch>
            <a:fillRect/>
          </a:stretch>
        </p:blipFill>
        <p:spPr>
          <a:xfrm>
            <a:off x="2009496" y="1328006"/>
            <a:ext cx="2793216" cy="2539714"/>
          </a:xfrm>
          <a:prstGeom prst="rect">
            <a:avLst/>
          </a:prstGeom>
        </p:spPr>
      </p:pic>
      <p:sp>
        <p:nvSpPr>
          <p:cNvPr id="11" name="Oval 10">
            <a:extLst>
              <a:ext uri="{FF2B5EF4-FFF2-40B4-BE49-F238E27FC236}">
                <a16:creationId xmlns:a16="http://schemas.microsoft.com/office/drawing/2014/main" id="{240E5A52-0868-B50A-0F63-421ECF0FC0A2}"/>
              </a:ext>
            </a:extLst>
          </p:cNvPr>
          <p:cNvSpPr/>
          <p:nvPr/>
        </p:nvSpPr>
        <p:spPr>
          <a:xfrm>
            <a:off x="3923142" y="2898831"/>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008FC606-D1BE-CAE8-2F97-7914E14D72B0}"/>
              </a:ext>
            </a:extLst>
          </p:cNvPr>
          <p:cNvCxnSpPr>
            <a:cxnSpLocks/>
          </p:cNvCxnSpPr>
          <p:nvPr/>
        </p:nvCxnSpPr>
        <p:spPr>
          <a:xfrm>
            <a:off x="5088610" y="4108318"/>
            <a:ext cx="0" cy="1860682"/>
          </a:xfrm>
          <a:prstGeom prst="line">
            <a:avLst/>
          </a:prstGeom>
        </p:spPr>
        <p:style>
          <a:lnRef idx="2">
            <a:schemeClr val="dk1"/>
          </a:lnRef>
          <a:fillRef idx="0">
            <a:schemeClr val="dk1"/>
          </a:fillRef>
          <a:effectRef idx="1">
            <a:schemeClr val="dk1"/>
          </a:effectRef>
          <a:fontRef idx="minor">
            <a:schemeClr val="tx1"/>
          </a:fontRef>
        </p:style>
      </p:cxnSp>
      <p:pic>
        <p:nvPicPr>
          <p:cNvPr id="17" name="Picture 16">
            <a:extLst>
              <a:ext uri="{FF2B5EF4-FFF2-40B4-BE49-F238E27FC236}">
                <a16:creationId xmlns:a16="http://schemas.microsoft.com/office/drawing/2014/main" id="{6BC9D237-C13C-F577-EA39-BCE2A21F4362}"/>
              </a:ext>
            </a:extLst>
          </p:cNvPr>
          <p:cNvPicPr>
            <a:picLocks noChangeAspect="1"/>
          </p:cNvPicPr>
          <p:nvPr/>
        </p:nvPicPr>
        <p:blipFill rotWithShape="1">
          <a:blip r:embed="rId12"/>
          <a:srcRect l="64756" b="11426"/>
          <a:stretch/>
        </p:blipFill>
        <p:spPr>
          <a:xfrm>
            <a:off x="2070187" y="808385"/>
            <a:ext cx="2560773" cy="3059335"/>
          </a:xfrm>
          <a:prstGeom prst="rect">
            <a:avLst/>
          </a:prstGeom>
        </p:spPr>
      </p:pic>
      <p:grpSp>
        <p:nvGrpSpPr>
          <p:cNvPr id="18" name="Group 17">
            <a:extLst>
              <a:ext uri="{FF2B5EF4-FFF2-40B4-BE49-F238E27FC236}">
                <a16:creationId xmlns:a16="http://schemas.microsoft.com/office/drawing/2014/main" id="{7253B442-97E2-D0E3-B7E9-792D2A3489F3}"/>
              </a:ext>
            </a:extLst>
          </p:cNvPr>
          <p:cNvGrpSpPr/>
          <p:nvPr/>
        </p:nvGrpSpPr>
        <p:grpSpPr>
          <a:xfrm>
            <a:off x="2185723" y="832011"/>
            <a:ext cx="2902888" cy="3126864"/>
            <a:chOff x="2603633" y="1620752"/>
            <a:chExt cx="2245866" cy="2419150"/>
          </a:xfrm>
        </p:grpSpPr>
        <p:sp>
          <p:nvSpPr>
            <p:cNvPr id="19" name="Rectangle 18">
              <a:extLst>
                <a:ext uri="{FF2B5EF4-FFF2-40B4-BE49-F238E27FC236}">
                  <a16:creationId xmlns:a16="http://schemas.microsoft.com/office/drawing/2014/main" id="{FA30FED4-91B1-F0C1-1A19-B4DCAAD7C5B5}"/>
                </a:ext>
              </a:extLst>
            </p:cNvPr>
            <p:cNvSpPr/>
            <p:nvPr/>
          </p:nvSpPr>
          <p:spPr>
            <a:xfrm>
              <a:off x="2603633" y="1620752"/>
              <a:ext cx="1844427" cy="2366904"/>
            </a:xfrm>
            <a:prstGeom prst="rect">
              <a:avLst/>
            </a:prstGeom>
            <a:noFill/>
            <a:ln w="19050">
              <a:solidFill>
                <a:srgbClr val="00B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8C8B4FC-CA7A-AB9F-9A97-0E6038218D41}"/>
                    </a:ext>
                  </a:extLst>
                </p:cNvPr>
                <p:cNvSpPr txBox="1"/>
                <p:nvPr/>
              </p:nvSpPr>
              <p:spPr>
                <a:xfrm>
                  <a:off x="4390712" y="3701348"/>
                  <a:ext cx="4587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i="1" smtClean="0">
                            <a:solidFill>
                              <a:srgbClr val="00B050"/>
                            </a:solidFill>
                            <a:latin typeface="Cambria Math" panose="02040503050406030204" pitchFamily="18" charset="0"/>
                          </a:rPr>
                          <m:t>𝑘</m:t>
                        </m:r>
                      </m:oMath>
                    </m:oMathPara>
                  </a14:m>
                  <a:endParaRPr lang="en-GB" sz="1600">
                    <a:solidFill>
                      <a:srgbClr val="00B050"/>
                    </a:solidFill>
                  </a:endParaRPr>
                </a:p>
              </p:txBody>
            </p:sp>
          </mc:Choice>
          <mc:Fallback xmlns="">
            <p:sp>
              <p:nvSpPr>
                <p:cNvPr id="20" name="TextBox 19">
                  <a:extLst>
                    <a:ext uri="{FF2B5EF4-FFF2-40B4-BE49-F238E27FC236}">
                      <a16:creationId xmlns:a16="http://schemas.microsoft.com/office/drawing/2014/main" id="{68C8B4FC-CA7A-AB9F-9A97-0E6038218D41}"/>
                    </a:ext>
                  </a:extLst>
                </p:cNvPr>
                <p:cNvSpPr txBox="1">
                  <a:spLocks noRot="1" noChangeAspect="1" noMove="1" noResize="1" noEditPoints="1" noAdjustHandles="1" noChangeArrowheads="1" noChangeShapeType="1" noTextEdit="1"/>
                </p:cNvSpPr>
                <p:nvPr/>
              </p:nvSpPr>
              <p:spPr>
                <a:xfrm>
                  <a:off x="4390712" y="3701348"/>
                  <a:ext cx="458787" cy="338554"/>
                </a:xfrm>
                <a:prstGeom prst="rect">
                  <a:avLst/>
                </a:prstGeom>
                <a:blipFill>
                  <a:blip r:embed="rId13"/>
                  <a:stretch>
                    <a:fillRect/>
                  </a:stretch>
                </a:blipFill>
              </p:spPr>
              <p:txBody>
                <a:bodyPr/>
                <a:lstStyle/>
                <a:p>
                  <a:r>
                    <a:rPr lang="en-GB">
                      <a:noFill/>
                    </a:rPr>
                    <a:t> </a:t>
                  </a:r>
                </a:p>
              </p:txBody>
            </p:sp>
          </mc:Fallback>
        </mc:AlternateContent>
      </p:grpSp>
      <p:sp>
        <p:nvSpPr>
          <p:cNvPr id="23" name="Oval 22">
            <a:extLst>
              <a:ext uri="{FF2B5EF4-FFF2-40B4-BE49-F238E27FC236}">
                <a16:creationId xmlns:a16="http://schemas.microsoft.com/office/drawing/2014/main" id="{6254793E-701A-465A-2459-50EC48D0392A}"/>
              </a:ext>
            </a:extLst>
          </p:cNvPr>
          <p:cNvSpPr/>
          <p:nvPr/>
        </p:nvSpPr>
        <p:spPr>
          <a:xfrm>
            <a:off x="8689365" y="4236376"/>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7583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72E2E1-12EB-81BF-115D-AEE53F728210}"/>
              </a:ext>
            </a:extLst>
          </p:cNvPr>
          <p:cNvSpPr/>
          <p:nvPr/>
        </p:nvSpPr>
        <p:spPr>
          <a:xfrm>
            <a:off x="4765441" y="3970839"/>
            <a:ext cx="4372422" cy="25526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D0FEC732-3A54-5CAE-CFF3-258BA8F345F7}"/>
              </a:ext>
            </a:extLst>
          </p:cNvPr>
          <p:cNvPicPr>
            <a:picLocks noChangeAspect="1"/>
          </p:cNvPicPr>
          <p:nvPr/>
        </p:nvPicPr>
        <p:blipFill>
          <a:blip r:embed="rId3"/>
          <a:stretch>
            <a:fillRect/>
          </a:stretch>
        </p:blipFill>
        <p:spPr>
          <a:xfrm>
            <a:off x="2425565" y="2074133"/>
            <a:ext cx="5259896" cy="3264763"/>
          </a:xfrm>
          <a:prstGeom prst="rect">
            <a:avLst/>
          </a:prstGeom>
        </p:spPr>
      </p:pic>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14</a:t>
            </a:fld>
            <a:endParaRPr lang="en-US" sz="1400">
              <a:solidFill>
                <a:srgbClr val="898989"/>
              </a:solidFill>
              <a:latin typeface="Gill Sans MT" pitchFamily="34" charset="-18"/>
            </a:endParaRPr>
          </a:p>
        </p:txBody>
      </p:sp>
      <p:sp>
        <p:nvSpPr>
          <p:cNvPr id="8" name="Rectangle 2"/>
          <p:cNvSpPr>
            <a:spLocks/>
          </p:cNvSpPr>
          <p:nvPr/>
        </p:nvSpPr>
        <p:spPr bwMode="auto">
          <a:xfrm>
            <a:off x="2133600" y="450641"/>
            <a:ext cx="6915150" cy="1554272"/>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Dinamika neskončne periodične verige</a:t>
            </a:r>
          </a:p>
          <a:p>
            <a:pPr marL="342900" lvl="0" indent="-342900">
              <a:spcBef>
                <a:spcPct val="20000"/>
              </a:spcBef>
              <a:buFont typeface="Arial" charset="0"/>
              <a:buChar char="•"/>
            </a:pPr>
            <a:r>
              <a:rPr lang="en-GB" sz="2000" b="1">
                <a:solidFill>
                  <a:prstClr val="black"/>
                </a:solidFill>
                <a:latin typeface="Calibri"/>
                <a:ea typeface="ＭＳ Ｐゴシック" charset="-128"/>
              </a:rPr>
              <a:t>Metamaterial </a:t>
            </a:r>
            <a:r>
              <a:rPr lang="en-GB" sz="2000">
                <a:solidFill>
                  <a:prstClr val="black"/>
                </a:solidFill>
                <a:latin typeface="Calibri"/>
                <a:ea typeface="ＭＳ Ｐゴシック" charset="-128"/>
              </a:rPr>
              <a:t>kot neskončna 1D </a:t>
            </a:r>
            <a:r>
              <a:rPr lang="en-GB" sz="2000" b="1">
                <a:solidFill>
                  <a:prstClr val="black"/>
                </a:solidFill>
                <a:latin typeface="Calibri"/>
                <a:ea typeface="ＭＳ Ｐゴシック" charset="-128"/>
              </a:rPr>
              <a:t>veriga celic</a:t>
            </a:r>
          </a:p>
          <a:p>
            <a:pPr marL="342900" lvl="0" indent="-342900">
              <a:spcBef>
                <a:spcPct val="20000"/>
              </a:spcBef>
              <a:buFont typeface="Arial" charset="0"/>
              <a:buChar char="•"/>
            </a:pPr>
            <a:r>
              <a:rPr lang="en-GB" sz="2000">
                <a:solidFill>
                  <a:prstClr val="black"/>
                </a:solidFill>
                <a:latin typeface="Calibri"/>
                <a:ea typeface="ＭＳ Ｐゴシック" charset="-128"/>
              </a:rPr>
              <a:t>Disperzijske krivulje in faktor širjenja valovanja </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pic>
        <p:nvPicPr>
          <p:cNvPr id="6" name="Picture 5">
            <a:extLst>
              <a:ext uri="{FF2B5EF4-FFF2-40B4-BE49-F238E27FC236}">
                <a16:creationId xmlns:a16="http://schemas.microsoft.com/office/drawing/2014/main" id="{DC242C21-CB30-3813-7EF2-331C39D40C0D}"/>
              </a:ext>
            </a:extLst>
          </p:cNvPr>
          <p:cNvPicPr>
            <a:picLocks noChangeAspect="1"/>
          </p:cNvPicPr>
          <p:nvPr/>
        </p:nvPicPr>
        <p:blipFill>
          <a:blip r:embed="rId4"/>
          <a:stretch>
            <a:fillRect/>
          </a:stretch>
        </p:blipFill>
        <p:spPr>
          <a:xfrm>
            <a:off x="2571749" y="5270774"/>
            <a:ext cx="5243097" cy="1211489"/>
          </a:xfrm>
          <a:prstGeom prst="rect">
            <a:avLst/>
          </a:prstGeom>
        </p:spPr>
      </p:pic>
      <p:pic>
        <p:nvPicPr>
          <p:cNvPr id="4" name="Picture 3">
            <a:extLst>
              <a:ext uri="{FF2B5EF4-FFF2-40B4-BE49-F238E27FC236}">
                <a16:creationId xmlns:a16="http://schemas.microsoft.com/office/drawing/2014/main" id="{B2FE3D90-CCB5-3741-0B79-9763AC71039F}"/>
              </a:ext>
            </a:extLst>
          </p:cNvPr>
          <p:cNvPicPr>
            <a:picLocks noChangeAspect="1"/>
          </p:cNvPicPr>
          <p:nvPr/>
        </p:nvPicPr>
        <p:blipFill>
          <a:blip r:embed="rId5"/>
          <a:stretch>
            <a:fillRect/>
          </a:stretch>
        </p:blipFill>
        <p:spPr>
          <a:xfrm>
            <a:off x="4572000" y="2255712"/>
            <a:ext cx="4204409" cy="266877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B6728A2-32E8-B933-8299-B1ABD7D0488D}"/>
                  </a:ext>
                </a:extLst>
              </p:cNvPr>
              <p:cNvSpPr txBox="1"/>
              <p:nvPr/>
            </p:nvSpPr>
            <p:spPr>
              <a:xfrm>
                <a:off x="7210425" y="1154944"/>
                <a:ext cx="1908175" cy="4692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smtClean="0">
                              <a:solidFill>
                                <a:srgbClr val="836967"/>
                              </a:solidFill>
                              <a:latin typeface="Cambria Math" panose="02040503050406030204" pitchFamily="18" charset="0"/>
                            </a:rPr>
                          </m:ctrlPr>
                        </m:sSubPr>
                        <m:e>
                          <m:r>
                            <a:rPr lang="en-GB" sz="2000" i="1">
                              <a:latin typeface="Cambria Math" panose="02040503050406030204" pitchFamily="18" charset="0"/>
                            </a:rPr>
                            <m:t>𝜇</m:t>
                          </m:r>
                        </m:e>
                        <m:sub>
                          <m:r>
                            <a:rPr lang="en-GB" sz="2000" i="1">
                              <a:latin typeface="Cambria Math" panose="02040503050406030204" pitchFamily="18" charset="0"/>
                            </a:rPr>
                            <m:t>𝑢</m:t>
                          </m:r>
                        </m:sub>
                      </m:sSub>
                      <m:d>
                        <m:dPr>
                          <m:ctrlPr>
                            <a:rPr lang="en-GB" sz="2000" i="1">
                              <a:latin typeface="Cambria Math" panose="02040503050406030204" pitchFamily="18" charset="0"/>
                            </a:rPr>
                          </m:ctrlPr>
                        </m:dPr>
                        <m:e>
                          <m:r>
                            <a:rPr lang="en-GB" sz="2000" i="1">
                              <a:latin typeface="Cambria Math" panose="02040503050406030204" pitchFamily="18" charset="0"/>
                            </a:rPr>
                            <m:t>𝛺</m:t>
                          </m:r>
                          <m:r>
                            <a:rPr lang="en-GB" sz="2000" i="0">
                              <a:latin typeface="Cambria Math" panose="02040503050406030204" pitchFamily="18" charset="0"/>
                            </a:rPr>
                            <m:t>=</m:t>
                          </m:r>
                          <m:f>
                            <m:fPr>
                              <m:type m:val="skw"/>
                              <m:ctrlPr>
                                <a:rPr lang="en-GB" sz="2000" i="1">
                                  <a:solidFill>
                                    <a:srgbClr val="836967"/>
                                  </a:solidFill>
                                  <a:latin typeface="Cambria Math" panose="02040503050406030204" pitchFamily="18" charset="0"/>
                                </a:rPr>
                              </m:ctrlPr>
                            </m:fPr>
                            <m:num>
                              <m:r>
                                <a:rPr lang="en-GB" sz="2000" i="1">
                                  <a:latin typeface="Cambria Math" panose="02040503050406030204" pitchFamily="18" charset="0"/>
                                </a:rPr>
                                <m:t>𝜔</m:t>
                              </m:r>
                            </m:num>
                            <m:den>
                              <m:sSub>
                                <m:sSubPr>
                                  <m:ctrlPr>
                                    <a:rPr lang="en-GB" sz="2000" i="1">
                                      <a:solidFill>
                                        <a:srgbClr val="836967"/>
                                      </a:solidFill>
                                      <a:latin typeface="Cambria Math" panose="02040503050406030204" pitchFamily="18" charset="0"/>
                                    </a:rPr>
                                  </m:ctrlPr>
                                </m:sSubPr>
                                <m:e>
                                  <m:r>
                                    <a:rPr lang="en-GB" sz="2000" i="1">
                                      <a:latin typeface="Cambria Math" panose="02040503050406030204" pitchFamily="18" charset="0"/>
                                    </a:rPr>
                                    <m:t>𝜔</m:t>
                                  </m:r>
                                </m:e>
                                <m:sub>
                                  <m:r>
                                    <a:rPr lang="en-GB" sz="2000" i="0">
                                      <a:latin typeface="Cambria Math" panose="02040503050406030204" pitchFamily="18" charset="0"/>
                                    </a:rPr>
                                    <m:t>0</m:t>
                                  </m:r>
                                </m:sub>
                              </m:sSub>
                            </m:den>
                          </m:f>
                        </m:e>
                      </m:d>
                    </m:oMath>
                  </m:oMathPara>
                </a14:m>
                <a:endParaRPr lang="en-GB"/>
              </a:p>
            </p:txBody>
          </p:sp>
        </mc:Choice>
        <mc:Fallback xmlns="">
          <p:sp>
            <p:nvSpPr>
              <p:cNvPr id="14" name="TextBox 13">
                <a:extLst>
                  <a:ext uri="{FF2B5EF4-FFF2-40B4-BE49-F238E27FC236}">
                    <a16:creationId xmlns:a16="http://schemas.microsoft.com/office/drawing/2014/main" id="{7B6728A2-32E8-B933-8299-B1ABD7D0488D}"/>
                  </a:ext>
                </a:extLst>
              </p:cNvPr>
              <p:cNvSpPr txBox="1">
                <a:spLocks noRot="1" noChangeAspect="1" noMove="1" noResize="1" noEditPoints="1" noAdjustHandles="1" noChangeArrowheads="1" noChangeShapeType="1" noTextEdit="1"/>
              </p:cNvSpPr>
              <p:nvPr/>
            </p:nvSpPr>
            <p:spPr>
              <a:xfrm>
                <a:off x="7210425" y="1154944"/>
                <a:ext cx="1908175" cy="469231"/>
              </a:xfrm>
              <a:prstGeom prst="rect">
                <a:avLst/>
              </a:prstGeom>
              <a:blipFill>
                <a:blip r:embed="rId6"/>
                <a:stretch>
                  <a:fillRect t="-132468" r="-21406" b="-205195"/>
                </a:stretch>
              </a:blipFill>
            </p:spPr>
            <p:txBody>
              <a:bodyPr/>
              <a:lstStyle/>
              <a:p>
                <a:r>
                  <a:rPr lang="en-GB">
                    <a:noFill/>
                  </a:rPr>
                  <a:t> </a:t>
                </a:r>
              </a:p>
            </p:txBody>
          </p:sp>
        </mc:Fallback>
      </mc:AlternateContent>
      <p:sp>
        <p:nvSpPr>
          <p:cNvPr id="19" name="Rectangle 18">
            <a:extLst>
              <a:ext uri="{FF2B5EF4-FFF2-40B4-BE49-F238E27FC236}">
                <a16:creationId xmlns:a16="http://schemas.microsoft.com/office/drawing/2014/main" id="{E7AD2D9E-CF07-35EB-9015-3256A45F605D}"/>
              </a:ext>
            </a:extLst>
          </p:cNvPr>
          <p:cNvSpPr/>
          <p:nvPr/>
        </p:nvSpPr>
        <p:spPr>
          <a:xfrm>
            <a:off x="5035905" y="3554564"/>
            <a:ext cx="2713276" cy="280843"/>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0089106-9EDA-E60E-A101-42A5045BDC38}"/>
              </a:ext>
            </a:extLst>
          </p:cNvPr>
          <p:cNvSpPr/>
          <p:nvPr/>
        </p:nvSpPr>
        <p:spPr>
          <a:xfrm>
            <a:off x="5950123" y="4841692"/>
            <a:ext cx="519643" cy="3651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96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02D22F-41B1-33C8-34D2-B86845A1F876}"/>
              </a:ext>
            </a:extLst>
          </p:cNvPr>
          <p:cNvSpPr/>
          <p:nvPr/>
        </p:nvSpPr>
        <p:spPr>
          <a:xfrm>
            <a:off x="4765441" y="3970839"/>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15</a:t>
            </a:fld>
            <a:endParaRPr lang="en-US" sz="1400">
              <a:solidFill>
                <a:srgbClr val="898989"/>
              </a:solidFill>
              <a:latin typeface="Gill Sans MT" pitchFamily="34" charset="-18"/>
            </a:endParaRPr>
          </a:p>
        </p:txBody>
      </p:sp>
      <p:sp>
        <p:nvSpPr>
          <p:cNvPr id="8" name="Rectangle 2"/>
          <p:cNvSpPr>
            <a:spLocks/>
          </p:cNvSpPr>
          <p:nvPr/>
        </p:nvSpPr>
        <p:spPr bwMode="auto">
          <a:xfrm>
            <a:off x="2133600" y="388938"/>
            <a:ext cx="6915150" cy="815608"/>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Termoaktivne lastnosti GPLA</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sp>
        <p:nvSpPr>
          <p:cNvPr id="18596" name="Content Placeholder 9">
            <a:extLst>
              <a:ext uri="{FF2B5EF4-FFF2-40B4-BE49-F238E27FC236}">
                <a16:creationId xmlns:a16="http://schemas.microsoft.com/office/drawing/2014/main" id="{1515F6BF-8DB8-A4CC-0B3D-5D4E443D9113}"/>
              </a:ext>
            </a:extLst>
          </p:cNvPr>
          <p:cNvSpPr>
            <a:spLocks noGrp="1"/>
          </p:cNvSpPr>
          <p:nvPr>
            <p:ph idx="1"/>
          </p:nvPr>
        </p:nvSpPr>
        <p:spPr>
          <a:xfrm>
            <a:off x="1988592" y="912311"/>
            <a:ext cx="7859216" cy="1539553"/>
          </a:xfrm>
        </p:spPr>
        <p:txBody>
          <a:bodyPr/>
          <a:lstStyle/>
          <a:p>
            <a:endParaRPr lang="en-GB" sz="2000" b="1"/>
          </a:p>
          <a:p>
            <a:r>
              <a:rPr lang="en-GB" sz="2000" b="1"/>
              <a:t>GPLA</a:t>
            </a:r>
            <a:r>
              <a:rPr lang="en-GB" sz="2000"/>
              <a:t> – Poliaktična kislina z </a:t>
            </a:r>
            <a:r>
              <a:rPr lang="en-GB" sz="2000" b="1"/>
              <a:t>grafitnim prahom</a:t>
            </a:r>
          </a:p>
          <a:p>
            <a:r>
              <a:rPr lang="en-GB" sz="2000"/>
              <a:t>Z višanjem temperature se GPLA </a:t>
            </a:r>
            <a:r>
              <a:rPr lang="en-GB" sz="2000" b="1"/>
              <a:t>mehča</a:t>
            </a:r>
            <a:r>
              <a:rPr lang="en-GB" sz="2000"/>
              <a:t> – togost pada </a:t>
            </a:r>
          </a:p>
          <a:p>
            <a:pPr marL="0" indent="0">
              <a:buNone/>
            </a:pPr>
            <a:endParaRPr lang="en-GB" sz="2000"/>
          </a:p>
          <a:p>
            <a:endParaRPr lang="en-GB" sz="2000"/>
          </a:p>
          <a:p>
            <a:endParaRPr lang="en-GB" sz="2000"/>
          </a:p>
          <a:p>
            <a:endParaRPr lang="en-GB" sz="2000"/>
          </a:p>
          <a:p>
            <a:pPr marL="0" indent="0">
              <a:buNone/>
            </a:pPr>
            <a:endParaRPr lang="en-GB" sz="2000"/>
          </a:p>
          <a:p>
            <a:endParaRPr lang="en-GB" sz="2000"/>
          </a:p>
          <a:p>
            <a:endParaRPr lang="en-GB" sz="2000"/>
          </a:p>
          <a:p>
            <a:endParaRPr lang="en-GB" sz="2000"/>
          </a:p>
          <a:p>
            <a:endParaRPr lang="en-GB" sz="2000"/>
          </a:p>
          <a:p>
            <a:r>
              <a:rPr lang="en-GB" sz="2000"/>
              <a:t>Dodatek grafitnega prahu omogoča električno prevodnost </a:t>
            </a:r>
          </a:p>
          <a:p>
            <a:r>
              <a:rPr lang="en-GB" sz="2000" b="1"/>
              <a:t>Termoelektrični pojav </a:t>
            </a:r>
            <a:r>
              <a:rPr lang="en-GB" sz="2000"/>
              <a:t>– segrevanje zaradi </a:t>
            </a:r>
            <a:r>
              <a:rPr lang="en-GB" sz="2000" b="1"/>
              <a:t>Joulove moči</a:t>
            </a:r>
          </a:p>
          <a:p>
            <a:endParaRPr lang="en-GB" sz="2000"/>
          </a:p>
          <a:p>
            <a:endParaRPr lang="en-GB" sz="2000"/>
          </a:p>
        </p:txBody>
      </p:sp>
      <p:pic>
        <p:nvPicPr>
          <p:cNvPr id="3" name="Picture 2">
            <a:extLst>
              <a:ext uri="{FF2B5EF4-FFF2-40B4-BE49-F238E27FC236}">
                <a16:creationId xmlns:a16="http://schemas.microsoft.com/office/drawing/2014/main" id="{23B20F28-C7E9-24B0-61DD-4E3019635568}"/>
              </a:ext>
            </a:extLst>
          </p:cNvPr>
          <p:cNvPicPr>
            <a:picLocks noChangeAspect="1"/>
          </p:cNvPicPr>
          <p:nvPr/>
        </p:nvPicPr>
        <p:blipFill>
          <a:blip r:embed="rId3"/>
          <a:stretch>
            <a:fillRect/>
          </a:stretch>
        </p:blipFill>
        <p:spPr>
          <a:xfrm>
            <a:off x="3340897" y="2376750"/>
            <a:ext cx="4223725" cy="2552700"/>
          </a:xfrm>
          <a:prstGeom prst="rect">
            <a:avLst/>
          </a:prstGeom>
        </p:spPr>
      </p:pic>
    </p:spTree>
    <p:extLst>
      <p:ext uri="{BB962C8B-B14F-4D97-AF65-F5344CB8AC3E}">
        <p14:creationId xmlns:p14="http://schemas.microsoft.com/office/powerpoint/2010/main" val="8886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596">
                                            <p:txEl>
                                              <p:pRg st="1" end="1"/>
                                            </p:txEl>
                                          </p:spTgt>
                                        </p:tgtEl>
                                        <p:attrNameLst>
                                          <p:attrName>style.visibility</p:attrName>
                                        </p:attrNameLst>
                                      </p:cBhvr>
                                      <p:to>
                                        <p:strVal val="visible"/>
                                      </p:to>
                                    </p:set>
                                    <p:animEffect transition="in" filter="fade">
                                      <p:cBhvr>
                                        <p:cTn id="12" dur="500"/>
                                        <p:tgtEl>
                                          <p:spTgt spid="185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596">
                                            <p:txEl>
                                              <p:pRg st="2" end="2"/>
                                            </p:txEl>
                                          </p:spTgt>
                                        </p:tgtEl>
                                        <p:attrNameLst>
                                          <p:attrName>style.visibility</p:attrName>
                                        </p:attrNameLst>
                                      </p:cBhvr>
                                      <p:to>
                                        <p:strVal val="visible"/>
                                      </p:to>
                                    </p:set>
                                    <p:animEffect transition="in" filter="fade">
                                      <p:cBhvr>
                                        <p:cTn id="17" dur="500"/>
                                        <p:tgtEl>
                                          <p:spTgt spid="1859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596">
                                            <p:txEl>
                                              <p:pRg st="12" end="12"/>
                                            </p:txEl>
                                          </p:spTgt>
                                        </p:tgtEl>
                                        <p:attrNameLst>
                                          <p:attrName>style.visibility</p:attrName>
                                        </p:attrNameLst>
                                      </p:cBhvr>
                                      <p:to>
                                        <p:strVal val="visible"/>
                                      </p:to>
                                    </p:set>
                                    <p:animEffect transition="in" filter="fade">
                                      <p:cBhvr>
                                        <p:cTn id="25" dur="500"/>
                                        <p:tgtEl>
                                          <p:spTgt spid="18596">
                                            <p:txEl>
                                              <p:pRg st="12" end="1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596">
                                            <p:txEl>
                                              <p:pRg st="13" end="13"/>
                                            </p:txEl>
                                          </p:spTgt>
                                        </p:tgtEl>
                                        <p:attrNameLst>
                                          <p:attrName>style.visibility</p:attrName>
                                        </p:attrNameLst>
                                      </p:cBhvr>
                                      <p:to>
                                        <p:strVal val="visible"/>
                                      </p:to>
                                    </p:set>
                                    <p:animEffect transition="in" filter="fade">
                                      <p:cBhvr>
                                        <p:cTn id="30" dur="500"/>
                                        <p:tgtEl>
                                          <p:spTgt spid="185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9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02D22F-41B1-33C8-34D2-B86845A1F876}"/>
              </a:ext>
            </a:extLst>
          </p:cNvPr>
          <p:cNvSpPr/>
          <p:nvPr/>
        </p:nvSpPr>
        <p:spPr>
          <a:xfrm>
            <a:off x="4765441" y="3970839"/>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16</a:t>
            </a:fld>
            <a:endParaRPr lang="en-US" sz="1400">
              <a:solidFill>
                <a:srgbClr val="898989"/>
              </a:solidFill>
              <a:latin typeface="Gill Sans MT" pitchFamily="34" charset="-18"/>
            </a:endParaRPr>
          </a:p>
        </p:txBody>
      </p:sp>
      <p:sp>
        <p:nvSpPr>
          <p:cNvPr id="8" name="Rectangle 2"/>
          <p:cNvSpPr>
            <a:spLocks/>
          </p:cNvSpPr>
          <p:nvPr/>
        </p:nvSpPr>
        <p:spPr bwMode="auto">
          <a:xfrm>
            <a:off x="2133600" y="414338"/>
            <a:ext cx="6915150" cy="369332"/>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Termoaktivne lastnosti GPLA</a:t>
            </a:r>
          </a:p>
        </p:txBody>
      </p:sp>
      <p:sp>
        <p:nvSpPr>
          <p:cNvPr id="18596" name="Content Placeholder 9">
            <a:extLst>
              <a:ext uri="{FF2B5EF4-FFF2-40B4-BE49-F238E27FC236}">
                <a16:creationId xmlns:a16="http://schemas.microsoft.com/office/drawing/2014/main" id="{1515F6BF-8DB8-A4CC-0B3D-5D4E443D9113}"/>
              </a:ext>
            </a:extLst>
          </p:cNvPr>
          <p:cNvSpPr>
            <a:spLocks noGrp="1"/>
          </p:cNvSpPr>
          <p:nvPr>
            <p:ph idx="1"/>
          </p:nvPr>
        </p:nvSpPr>
        <p:spPr>
          <a:xfrm>
            <a:off x="2082800" y="894851"/>
            <a:ext cx="6807200" cy="1539553"/>
          </a:xfrm>
        </p:spPr>
        <p:txBody>
          <a:bodyPr/>
          <a:lstStyle/>
          <a:p>
            <a:r>
              <a:rPr lang="en-GB" sz="2000"/>
              <a:t>S </a:t>
            </a:r>
            <a:r>
              <a:rPr lang="en-GB" sz="2000" b="1"/>
              <a:t>segrevanjem negativnih nosilcev </a:t>
            </a:r>
            <a:r>
              <a:rPr lang="en-GB" sz="2000"/>
              <a:t>lahko </a:t>
            </a:r>
            <a:r>
              <a:rPr lang="en-GB" sz="2000" b="1"/>
              <a:t>celotno togost povečamo</a:t>
            </a:r>
            <a:r>
              <a:rPr lang="en-GB" sz="2000"/>
              <a:t> in dobimo pasovno vrzel v drugem območju</a:t>
            </a:r>
          </a:p>
          <a:p>
            <a:endParaRPr lang="en-GB" sz="2000"/>
          </a:p>
          <a:p>
            <a:endParaRPr lang="en-GB" sz="2000"/>
          </a:p>
        </p:txBody>
      </p:sp>
      <p:pic>
        <p:nvPicPr>
          <p:cNvPr id="18" name="Picture 17">
            <a:extLst>
              <a:ext uri="{FF2B5EF4-FFF2-40B4-BE49-F238E27FC236}">
                <a16:creationId xmlns:a16="http://schemas.microsoft.com/office/drawing/2014/main" id="{41CDA23D-0AC4-6A76-720D-35932127575C}"/>
              </a:ext>
            </a:extLst>
          </p:cNvPr>
          <p:cNvPicPr>
            <a:picLocks noChangeAspect="1"/>
          </p:cNvPicPr>
          <p:nvPr/>
        </p:nvPicPr>
        <p:blipFill>
          <a:blip r:embed="rId3"/>
          <a:stretch>
            <a:fillRect/>
          </a:stretch>
        </p:blipFill>
        <p:spPr>
          <a:xfrm>
            <a:off x="5239818" y="1950172"/>
            <a:ext cx="3836718" cy="2435384"/>
          </a:xfrm>
          <a:prstGeom prst="rect">
            <a:avLst/>
          </a:prstGeom>
        </p:spPr>
      </p:pic>
      <p:pic>
        <p:nvPicPr>
          <p:cNvPr id="19" name="Picture 18">
            <a:extLst>
              <a:ext uri="{FF2B5EF4-FFF2-40B4-BE49-F238E27FC236}">
                <a16:creationId xmlns:a16="http://schemas.microsoft.com/office/drawing/2014/main" id="{5E0C06D6-26A9-1E6D-0C6B-3396195BC1A1}"/>
              </a:ext>
            </a:extLst>
          </p:cNvPr>
          <p:cNvPicPr>
            <a:picLocks noChangeAspect="1"/>
          </p:cNvPicPr>
          <p:nvPr/>
        </p:nvPicPr>
        <p:blipFill rotWithShape="1">
          <a:blip r:embed="rId3"/>
          <a:srcRect l="11487" t="36609" r="28989" b="18644"/>
          <a:stretch/>
        </p:blipFill>
        <p:spPr>
          <a:xfrm>
            <a:off x="5678015" y="2845300"/>
            <a:ext cx="2283778" cy="1089773"/>
          </a:xfrm>
          <a:prstGeom prst="rect">
            <a:avLst/>
          </a:prstGeom>
        </p:spPr>
      </p:pic>
      <p:grpSp>
        <p:nvGrpSpPr>
          <p:cNvPr id="17" name="Group 16">
            <a:extLst>
              <a:ext uri="{FF2B5EF4-FFF2-40B4-BE49-F238E27FC236}">
                <a16:creationId xmlns:a16="http://schemas.microsoft.com/office/drawing/2014/main" id="{0529FE8A-3253-6DDC-ABBE-05E06CED5681}"/>
              </a:ext>
            </a:extLst>
          </p:cNvPr>
          <p:cNvGrpSpPr/>
          <p:nvPr/>
        </p:nvGrpSpPr>
        <p:grpSpPr>
          <a:xfrm>
            <a:off x="4883108" y="4512364"/>
            <a:ext cx="3322884" cy="2147015"/>
            <a:chOff x="5184238" y="4179749"/>
            <a:chExt cx="3321698" cy="2146248"/>
          </a:xfrm>
        </p:grpSpPr>
        <p:pic>
          <p:nvPicPr>
            <p:cNvPr id="9" name="Picture 8">
              <a:extLst>
                <a:ext uri="{FF2B5EF4-FFF2-40B4-BE49-F238E27FC236}">
                  <a16:creationId xmlns:a16="http://schemas.microsoft.com/office/drawing/2014/main" id="{EEF412FE-0665-9E45-1F34-18BCD0D4D564}"/>
                </a:ext>
              </a:extLst>
            </p:cNvPr>
            <p:cNvPicPr>
              <a:picLocks noChangeAspect="1"/>
            </p:cNvPicPr>
            <p:nvPr/>
          </p:nvPicPr>
          <p:blipFill rotWithShape="1">
            <a:blip r:embed="rId4"/>
            <a:srcRect l="53231" r="86" b="18999"/>
            <a:stretch/>
          </p:blipFill>
          <p:spPr>
            <a:xfrm>
              <a:off x="5184238" y="4179749"/>
              <a:ext cx="3321698" cy="2146248"/>
            </a:xfrm>
            <a:prstGeom prst="rect">
              <a:avLst/>
            </a:prstGeom>
          </p:spPr>
        </p:pic>
        <p:sp>
          <p:nvSpPr>
            <p:cNvPr id="14" name="Rectangle 13">
              <a:extLst>
                <a:ext uri="{FF2B5EF4-FFF2-40B4-BE49-F238E27FC236}">
                  <a16:creationId xmlns:a16="http://schemas.microsoft.com/office/drawing/2014/main" id="{FA9233CA-1A08-3E58-D427-EE6CFF7487A9}"/>
                </a:ext>
              </a:extLst>
            </p:cNvPr>
            <p:cNvSpPr/>
            <p:nvPr/>
          </p:nvSpPr>
          <p:spPr>
            <a:xfrm rot="17545318">
              <a:off x="7674457" y="4565102"/>
              <a:ext cx="398550" cy="23268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54B6D91-70A8-BD1B-338F-0C7DE7F285FF}"/>
                </a:ext>
              </a:extLst>
            </p:cNvPr>
            <p:cNvSpPr/>
            <p:nvPr/>
          </p:nvSpPr>
          <p:spPr>
            <a:xfrm rot="17903513">
              <a:off x="5928890" y="5263695"/>
              <a:ext cx="282565" cy="1915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3F14700-BA97-4BDC-8024-A0B5310FE0C1}"/>
                </a:ext>
              </a:extLst>
            </p:cNvPr>
            <p:cNvSpPr/>
            <p:nvPr/>
          </p:nvSpPr>
          <p:spPr>
            <a:xfrm>
              <a:off x="6920135" y="4844448"/>
              <a:ext cx="282565" cy="1915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5" name="Rectangle 24">
            <a:extLst>
              <a:ext uri="{FF2B5EF4-FFF2-40B4-BE49-F238E27FC236}">
                <a16:creationId xmlns:a16="http://schemas.microsoft.com/office/drawing/2014/main" id="{1ECADBF2-74F1-F48A-5AC5-B113C79BBA55}"/>
              </a:ext>
            </a:extLst>
          </p:cNvPr>
          <p:cNvSpPr/>
          <p:nvPr/>
        </p:nvSpPr>
        <p:spPr>
          <a:xfrm>
            <a:off x="5591475" y="4572967"/>
            <a:ext cx="2360847" cy="1768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2908E867-085D-A22E-1962-9E73D6C2D60A}"/>
              </a:ext>
            </a:extLst>
          </p:cNvPr>
          <p:cNvCxnSpPr>
            <a:cxnSpLocks/>
          </p:cNvCxnSpPr>
          <p:nvPr/>
        </p:nvCxnSpPr>
        <p:spPr>
          <a:xfrm flipV="1">
            <a:off x="5590289" y="5196466"/>
            <a:ext cx="556078" cy="1153688"/>
          </a:xfrm>
          <a:prstGeom prst="line">
            <a:avLst/>
          </a:prstGeom>
          <a:ln w="381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395FB1F-6C7D-4264-81E6-B137873AD580}"/>
              </a:ext>
            </a:extLst>
          </p:cNvPr>
          <p:cNvCxnSpPr>
            <a:cxnSpLocks/>
          </p:cNvCxnSpPr>
          <p:nvPr/>
        </p:nvCxnSpPr>
        <p:spPr>
          <a:xfrm>
            <a:off x="6146367" y="5196466"/>
            <a:ext cx="1752678" cy="20849"/>
          </a:xfrm>
          <a:prstGeom prst="line">
            <a:avLst/>
          </a:prstGeom>
          <a:ln w="381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79C2399-2A9F-06C1-012E-71FAE20719B0}"/>
              </a:ext>
            </a:extLst>
          </p:cNvPr>
          <p:cNvCxnSpPr>
            <a:cxnSpLocks/>
          </p:cNvCxnSpPr>
          <p:nvPr/>
        </p:nvCxnSpPr>
        <p:spPr>
          <a:xfrm flipV="1">
            <a:off x="7899045" y="4421322"/>
            <a:ext cx="357928" cy="796744"/>
          </a:xfrm>
          <a:prstGeom prst="line">
            <a:avLst/>
          </a:prstGeom>
          <a:ln w="381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B69AF5CF-E9CA-7B84-5F9C-52E48F7A843F}"/>
              </a:ext>
            </a:extLst>
          </p:cNvPr>
          <p:cNvPicPr>
            <a:picLocks noChangeAspect="1"/>
          </p:cNvPicPr>
          <p:nvPr/>
        </p:nvPicPr>
        <p:blipFill>
          <a:blip r:embed="rId5"/>
          <a:stretch>
            <a:fillRect/>
          </a:stretch>
        </p:blipFill>
        <p:spPr>
          <a:xfrm>
            <a:off x="2850435" y="2048627"/>
            <a:ext cx="1550658" cy="1886446"/>
          </a:xfrm>
          <a:prstGeom prst="rect">
            <a:avLst/>
          </a:prstGeom>
        </p:spPr>
      </p:pic>
      <p:sp>
        <p:nvSpPr>
          <p:cNvPr id="30" name="Rectangle 29">
            <a:extLst>
              <a:ext uri="{FF2B5EF4-FFF2-40B4-BE49-F238E27FC236}">
                <a16:creationId xmlns:a16="http://schemas.microsoft.com/office/drawing/2014/main" id="{4A89A0AD-ED15-E71D-8F74-F44CFD45A78F}"/>
              </a:ext>
            </a:extLst>
          </p:cNvPr>
          <p:cNvSpPr/>
          <p:nvPr/>
        </p:nvSpPr>
        <p:spPr>
          <a:xfrm rot="1107696">
            <a:off x="2966394" y="2680897"/>
            <a:ext cx="580098" cy="201202"/>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BF19B4E7-7632-2C69-8B3D-6D56BB259D03}"/>
              </a:ext>
            </a:extLst>
          </p:cNvPr>
          <p:cNvSpPr/>
          <p:nvPr/>
        </p:nvSpPr>
        <p:spPr>
          <a:xfrm rot="1107696">
            <a:off x="3710154" y="3113963"/>
            <a:ext cx="465013" cy="201202"/>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9735147C-4C3B-4A4A-BFB3-029FEC19FDA4}"/>
              </a:ext>
            </a:extLst>
          </p:cNvPr>
          <p:cNvSpPr/>
          <p:nvPr/>
        </p:nvSpPr>
        <p:spPr>
          <a:xfrm rot="20548921">
            <a:off x="3740082" y="2746375"/>
            <a:ext cx="471856" cy="201202"/>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0E9FB68-30ED-F462-1F75-58739BDC574A}"/>
              </a:ext>
            </a:extLst>
          </p:cNvPr>
          <p:cNvSpPr/>
          <p:nvPr/>
        </p:nvSpPr>
        <p:spPr>
          <a:xfrm rot="20640031">
            <a:off x="3031574" y="3061106"/>
            <a:ext cx="465013" cy="201202"/>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CBF6658-8376-09BB-FC5C-1B57D7E36573}"/>
                  </a:ext>
                </a:extLst>
              </p:cNvPr>
              <p:cNvSpPr txBox="1"/>
              <p:nvPr/>
            </p:nvSpPr>
            <p:spPr>
              <a:xfrm>
                <a:off x="4125075" y="2860846"/>
                <a:ext cx="6324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rgbClr val="FF0000"/>
                          </a:solidFill>
                          <a:latin typeface="Cambria Math" panose="02040503050406030204" pitchFamily="18" charset="0"/>
                        </a:rPr>
                        <m:t>𝛥</m:t>
                      </m:r>
                      <m:r>
                        <a:rPr lang="en-GB" i="1" smtClean="0">
                          <a:solidFill>
                            <a:srgbClr val="FF0000"/>
                          </a:solidFill>
                          <a:latin typeface="Cambria Math" panose="02040503050406030204" pitchFamily="18" charset="0"/>
                        </a:rPr>
                        <m:t>𝑇</m:t>
                      </m:r>
                    </m:oMath>
                  </m:oMathPara>
                </a14:m>
                <a:endParaRPr lang="en-GB">
                  <a:solidFill>
                    <a:srgbClr val="FF0000"/>
                  </a:solidFill>
                </a:endParaRPr>
              </a:p>
            </p:txBody>
          </p:sp>
        </mc:Choice>
        <mc:Fallback xmlns="">
          <p:sp>
            <p:nvSpPr>
              <p:cNvPr id="41" name="TextBox 40">
                <a:extLst>
                  <a:ext uri="{FF2B5EF4-FFF2-40B4-BE49-F238E27FC236}">
                    <a16:creationId xmlns:a16="http://schemas.microsoft.com/office/drawing/2014/main" id="{2CBF6658-8376-09BB-FC5C-1B57D7E36573}"/>
                  </a:ext>
                </a:extLst>
              </p:cNvPr>
              <p:cNvSpPr txBox="1">
                <a:spLocks noRot="1" noChangeAspect="1" noMove="1" noResize="1" noEditPoints="1" noAdjustHandles="1" noChangeArrowheads="1" noChangeShapeType="1" noTextEdit="1"/>
              </p:cNvSpPr>
              <p:nvPr/>
            </p:nvSpPr>
            <p:spPr>
              <a:xfrm>
                <a:off x="4125075" y="2860846"/>
                <a:ext cx="632461" cy="369332"/>
              </a:xfrm>
              <a:prstGeom prst="rect">
                <a:avLst/>
              </a:prstGeom>
              <a:blipFill>
                <a:blip r:embed="rId7"/>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7EBB7FB2-CF66-EA75-154E-C46F2CDAFE68}"/>
              </a:ext>
            </a:extLst>
          </p:cNvPr>
          <p:cNvGrpSpPr/>
          <p:nvPr/>
        </p:nvGrpSpPr>
        <p:grpSpPr>
          <a:xfrm>
            <a:off x="1906225" y="4177797"/>
            <a:ext cx="2865319" cy="2605273"/>
            <a:chOff x="1906225" y="4177797"/>
            <a:chExt cx="2865319" cy="2605273"/>
          </a:xfrm>
        </p:grpSpPr>
        <p:pic>
          <p:nvPicPr>
            <p:cNvPr id="7" name="Picture 6">
              <a:extLst>
                <a:ext uri="{FF2B5EF4-FFF2-40B4-BE49-F238E27FC236}">
                  <a16:creationId xmlns:a16="http://schemas.microsoft.com/office/drawing/2014/main" id="{DBF6079B-3679-4820-BFBC-6BDC41D7212A}"/>
                </a:ext>
              </a:extLst>
            </p:cNvPr>
            <p:cNvPicPr>
              <a:picLocks noChangeAspect="1"/>
            </p:cNvPicPr>
            <p:nvPr/>
          </p:nvPicPr>
          <p:blipFill>
            <a:blip r:embed="rId8"/>
            <a:stretch>
              <a:fillRect/>
            </a:stretch>
          </p:blipFill>
          <p:spPr>
            <a:xfrm>
              <a:off x="1906225" y="4177797"/>
              <a:ext cx="2865319" cy="2605273"/>
            </a:xfrm>
            <a:prstGeom prst="rect">
              <a:avLst/>
            </a:prstGeom>
          </p:spPr>
        </p:pic>
        <p:sp>
          <p:nvSpPr>
            <p:cNvPr id="5" name="Rectangle 4">
              <a:extLst>
                <a:ext uri="{FF2B5EF4-FFF2-40B4-BE49-F238E27FC236}">
                  <a16:creationId xmlns:a16="http://schemas.microsoft.com/office/drawing/2014/main" id="{B9EF920F-0887-495E-B488-0929D0543F15}"/>
                </a:ext>
              </a:extLst>
            </p:cNvPr>
            <p:cNvSpPr/>
            <p:nvPr/>
          </p:nvSpPr>
          <p:spPr>
            <a:xfrm>
              <a:off x="2372838" y="4361515"/>
              <a:ext cx="2037012" cy="19571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 name="Freeform: Shape 2">
            <a:extLst>
              <a:ext uri="{FF2B5EF4-FFF2-40B4-BE49-F238E27FC236}">
                <a16:creationId xmlns:a16="http://schemas.microsoft.com/office/drawing/2014/main" id="{9EC74F7A-AECC-49B0-F619-FE3A72D87A6C}"/>
              </a:ext>
            </a:extLst>
          </p:cNvPr>
          <p:cNvSpPr/>
          <p:nvPr/>
        </p:nvSpPr>
        <p:spPr>
          <a:xfrm>
            <a:off x="2597681" y="4290317"/>
            <a:ext cx="1758950" cy="1905173"/>
          </a:xfrm>
          <a:custGeom>
            <a:avLst/>
            <a:gdLst>
              <a:gd name="connsiteX0" fmla="*/ 0 w 1790700"/>
              <a:gd name="connsiteY0" fmla="*/ 0 h 1803582"/>
              <a:gd name="connsiteX1" fmla="*/ 209550 w 1790700"/>
              <a:gd name="connsiteY1" fmla="*/ 1174750 h 1803582"/>
              <a:gd name="connsiteX2" fmla="*/ 838200 w 1790700"/>
              <a:gd name="connsiteY2" fmla="*/ 1803400 h 1803582"/>
              <a:gd name="connsiteX3" fmla="*/ 1536700 w 1790700"/>
              <a:gd name="connsiteY3" fmla="*/ 1225550 h 1803582"/>
              <a:gd name="connsiteX4" fmla="*/ 1790700 w 1790700"/>
              <a:gd name="connsiteY4" fmla="*/ 6350 h 1803582"/>
              <a:gd name="connsiteX0" fmla="*/ 0 w 1802846"/>
              <a:gd name="connsiteY0" fmla="*/ 0 h 1803573"/>
              <a:gd name="connsiteX1" fmla="*/ 209550 w 1802846"/>
              <a:gd name="connsiteY1" fmla="*/ 1174750 h 1803573"/>
              <a:gd name="connsiteX2" fmla="*/ 838200 w 1802846"/>
              <a:gd name="connsiteY2" fmla="*/ 1803400 h 1803573"/>
              <a:gd name="connsiteX3" fmla="*/ 1536700 w 1802846"/>
              <a:gd name="connsiteY3" fmla="*/ 1225550 h 1803573"/>
              <a:gd name="connsiteX4" fmla="*/ 1785108 w 1802846"/>
              <a:gd name="connsiteY4" fmla="*/ 180895 h 1803573"/>
              <a:gd name="connsiteX5" fmla="*/ 1790700 w 1802846"/>
              <a:gd name="connsiteY5" fmla="*/ 6350 h 1803573"/>
              <a:gd name="connsiteX0" fmla="*/ 0 w 1809750"/>
              <a:gd name="connsiteY0" fmla="*/ 44450 h 1848023"/>
              <a:gd name="connsiteX1" fmla="*/ 209550 w 1809750"/>
              <a:gd name="connsiteY1" fmla="*/ 1219200 h 1848023"/>
              <a:gd name="connsiteX2" fmla="*/ 838200 w 1809750"/>
              <a:gd name="connsiteY2" fmla="*/ 1847850 h 1848023"/>
              <a:gd name="connsiteX3" fmla="*/ 1536700 w 1809750"/>
              <a:gd name="connsiteY3" fmla="*/ 1270000 h 1848023"/>
              <a:gd name="connsiteX4" fmla="*/ 1785108 w 1809750"/>
              <a:gd name="connsiteY4" fmla="*/ 225345 h 1848023"/>
              <a:gd name="connsiteX5" fmla="*/ 1809750 w 1809750"/>
              <a:gd name="connsiteY5" fmla="*/ 0 h 1848023"/>
              <a:gd name="connsiteX0" fmla="*/ 0 w 1809750"/>
              <a:gd name="connsiteY0" fmla="*/ 44450 h 1848023"/>
              <a:gd name="connsiteX1" fmla="*/ 209550 w 1809750"/>
              <a:gd name="connsiteY1" fmla="*/ 1219200 h 1848023"/>
              <a:gd name="connsiteX2" fmla="*/ 838200 w 1809750"/>
              <a:gd name="connsiteY2" fmla="*/ 1847850 h 1848023"/>
              <a:gd name="connsiteX3" fmla="*/ 1536700 w 1809750"/>
              <a:gd name="connsiteY3" fmla="*/ 1270000 h 1848023"/>
              <a:gd name="connsiteX4" fmla="*/ 1753358 w 1809750"/>
              <a:gd name="connsiteY4" fmla="*/ 314245 h 1848023"/>
              <a:gd name="connsiteX5" fmla="*/ 1809750 w 1809750"/>
              <a:gd name="connsiteY5" fmla="*/ 0 h 1848023"/>
              <a:gd name="connsiteX0" fmla="*/ 0 w 1809750"/>
              <a:gd name="connsiteY0" fmla="*/ 44450 h 1848023"/>
              <a:gd name="connsiteX1" fmla="*/ 209550 w 1809750"/>
              <a:gd name="connsiteY1" fmla="*/ 1219200 h 1848023"/>
              <a:gd name="connsiteX2" fmla="*/ 838200 w 1809750"/>
              <a:gd name="connsiteY2" fmla="*/ 1847850 h 1848023"/>
              <a:gd name="connsiteX3" fmla="*/ 1536700 w 1809750"/>
              <a:gd name="connsiteY3" fmla="*/ 1270000 h 1848023"/>
              <a:gd name="connsiteX4" fmla="*/ 1753358 w 1809750"/>
              <a:gd name="connsiteY4" fmla="*/ 314245 h 1848023"/>
              <a:gd name="connsiteX5" fmla="*/ 1809750 w 1809750"/>
              <a:gd name="connsiteY5" fmla="*/ 0 h 1848023"/>
              <a:gd name="connsiteX0" fmla="*/ 0 w 1809750"/>
              <a:gd name="connsiteY0" fmla="*/ 44450 h 1848023"/>
              <a:gd name="connsiteX1" fmla="*/ 209550 w 1809750"/>
              <a:gd name="connsiteY1" fmla="*/ 1219200 h 1848023"/>
              <a:gd name="connsiteX2" fmla="*/ 838200 w 1809750"/>
              <a:gd name="connsiteY2" fmla="*/ 1847850 h 1848023"/>
              <a:gd name="connsiteX3" fmla="*/ 1536700 w 1809750"/>
              <a:gd name="connsiteY3" fmla="*/ 1270000 h 1848023"/>
              <a:gd name="connsiteX4" fmla="*/ 1753358 w 1809750"/>
              <a:gd name="connsiteY4" fmla="*/ 314245 h 1848023"/>
              <a:gd name="connsiteX5" fmla="*/ 1809750 w 1809750"/>
              <a:gd name="connsiteY5" fmla="*/ 0 h 1848023"/>
              <a:gd name="connsiteX0" fmla="*/ 0 w 1758950"/>
              <a:gd name="connsiteY0" fmla="*/ 101600 h 1905173"/>
              <a:gd name="connsiteX1" fmla="*/ 209550 w 1758950"/>
              <a:gd name="connsiteY1" fmla="*/ 1276350 h 1905173"/>
              <a:gd name="connsiteX2" fmla="*/ 838200 w 1758950"/>
              <a:gd name="connsiteY2" fmla="*/ 1905000 h 1905173"/>
              <a:gd name="connsiteX3" fmla="*/ 1536700 w 1758950"/>
              <a:gd name="connsiteY3" fmla="*/ 1327150 h 1905173"/>
              <a:gd name="connsiteX4" fmla="*/ 1753358 w 1758950"/>
              <a:gd name="connsiteY4" fmla="*/ 371395 h 1905173"/>
              <a:gd name="connsiteX5" fmla="*/ 1758950 w 1758950"/>
              <a:gd name="connsiteY5" fmla="*/ 0 h 190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8950" h="1905173">
                <a:moveTo>
                  <a:pt x="0" y="101600"/>
                </a:moveTo>
                <a:cubicBezTo>
                  <a:pt x="34925" y="538691"/>
                  <a:pt x="69850" y="975783"/>
                  <a:pt x="209550" y="1276350"/>
                </a:cubicBezTo>
                <a:cubicBezTo>
                  <a:pt x="349250" y="1576917"/>
                  <a:pt x="617008" y="1896533"/>
                  <a:pt x="838200" y="1905000"/>
                </a:cubicBezTo>
                <a:cubicBezTo>
                  <a:pt x="1059392" y="1913467"/>
                  <a:pt x="1389465" y="1610267"/>
                  <a:pt x="1536700" y="1327150"/>
                </a:cubicBezTo>
                <a:cubicBezTo>
                  <a:pt x="1683935" y="1044033"/>
                  <a:pt x="1717375" y="619045"/>
                  <a:pt x="1753358" y="371395"/>
                </a:cubicBezTo>
                <a:cubicBezTo>
                  <a:pt x="1757591" y="123745"/>
                  <a:pt x="1747435" y="16391"/>
                  <a:pt x="1758950" y="0"/>
                </a:cubicBezTo>
              </a:path>
            </a:pathLst>
          </a:cu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3756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596">
                                            <p:txEl>
                                              <p:pRg st="0" end="0"/>
                                            </p:txEl>
                                          </p:spTgt>
                                        </p:tgtEl>
                                        <p:attrNameLst>
                                          <p:attrName>style.visibility</p:attrName>
                                        </p:attrNameLst>
                                      </p:cBhvr>
                                      <p:to>
                                        <p:strVal val="visible"/>
                                      </p:to>
                                    </p:set>
                                    <p:animEffect transition="in" filter="fade">
                                      <p:cBhvr>
                                        <p:cTn id="42" dur="500"/>
                                        <p:tgtEl>
                                          <p:spTgt spid="1859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1" grpId="0" animBg="1"/>
      <p:bldP spid="32" grpId="0" animBg="1"/>
      <p:bldP spid="33" grpId="0" animBg="1"/>
      <p:bldP spid="41"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02D22F-41B1-33C8-34D2-B86845A1F876}"/>
              </a:ext>
            </a:extLst>
          </p:cNvPr>
          <p:cNvSpPr/>
          <p:nvPr/>
        </p:nvSpPr>
        <p:spPr>
          <a:xfrm>
            <a:off x="4765441" y="3970839"/>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17</a:t>
            </a:fld>
            <a:endParaRPr lang="en-US" sz="1400">
              <a:solidFill>
                <a:srgbClr val="898989"/>
              </a:solidFill>
              <a:latin typeface="Gill Sans MT" pitchFamily="34" charset="-18"/>
            </a:endParaRPr>
          </a:p>
        </p:txBody>
      </p:sp>
      <p:sp>
        <p:nvSpPr>
          <p:cNvPr id="8" name="Rectangle 2"/>
          <p:cNvSpPr>
            <a:spLocks/>
          </p:cNvSpPr>
          <p:nvPr/>
        </p:nvSpPr>
        <p:spPr bwMode="auto">
          <a:xfrm>
            <a:off x="2133600" y="414338"/>
            <a:ext cx="6915150" cy="369332"/>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Termoaktivne lastnosti GPLA</a:t>
            </a:r>
          </a:p>
        </p:txBody>
      </p:sp>
      <p:sp>
        <p:nvSpPr>
          <p:cNvPr id="18596" name="Content Placeholder 9">
            <a:extLst>
              <a:ext uri="{FF2B5EF4-FFF2-40B4-BE49-F238E27FC236}">
                <a16:creationId xmlns:a16="http://schemas.microsoft.com/office/drawing/2014/main" id="{1515F6BF-8DB8-A4CC-0B3D-5D4E443D9113}"/>
              </a:ext>
            </a:extLst>
          </p:cNvPr>
          <p:cNvSpPr>
            <a:spLocks noGrp="1"/>
          </p:cNvSpPr>
          <p:nvPr>
            <p:ph idx="1"/>
          </p:nvPr>
        </p:nvSpPr>
        <p:spPr>
          <a:xfrm>
            <a:off x="2082800" y="894851"/>
            <a:ext cx="6807200" cy="1539553"/>
          </a:xfrm>
        </p:spPr>
        <p:txBody>
          <a:bodyPr/>
          <a:lstStyle/>
          <a:p>
            <a:r>
              <a:rPr lang="en-GB" sz="2000"/>
              <a:t>S </a:t>
            </a:r>
            <a:r>
              <a:rPr lang="en-GB" sz="2000" b="1"/>
              <a:t>segrevanjem negativnih nosilcev </a:t>
            </a:r>
            <a:r>
              <a:rPr lang="en-GB" sz="2000"/>
              <a:t>lahko </a:t>
            </a:r>
            <a:r>
              <a:rPr lang="en-GB" sz="2000" b="1"/>
              <a:t>celotno togost povečamo</a:t>
            </a:r>
            <a:r>
              <a:rPr lang="en-GB" sz="2000"/>
              <a:t> in dobimo pasovno vrzel v drugem območju</a:t>
            </a:r>
          </a:p>
          <a:p>
            <a:endParaRPr lang="en-GB" sz="2000"/>
          </a:p>
          <a:p>
            <a:endParaRPr lang="en-GB" sz="2000"/>
          </a:p>
        </p:txBody>
      </p:sp>
      <p:pic>
        <p:nvPicPr>
          <p:cNvPr id="18" name="Picture 17">
            <a:extLst>
              <a:ext uri="{FF2B5EF4-FFF2-40B4-BE49-F238E27FC236}">
                <a16:creationId xmlns:a16="http://schemas.microsoft.com/office/drawing/2014/main" id="{41CDA23D-0AC4-6A76-720D-35932127575C}"/>
              </a:ext>
            </a:extLst>
          </p:cNvPr>
          <p:cNvPicPr>
            <a:picLocks noChangeAspect="1"/>
          </p:cNvPicPr>
          <p:nvPr/>
        </p:nvPicPr>
        <p:blipFill>
          <a:blip r:embed="rId3"/>
          <a:stretch>
            <a:fillRect/>
          </a:stretch>
        </p:blipFill>
        <p:spPr>
          <a:xfrm>
            <a:off x="5239818" y="1950172"/>
            <a:ext cx="3836718" cy="2435384"/>
          </a:xfrm>
          <a:prstGeom prst="rect">
            <a:avLst/>
          </a:prstGeom>
        </p:spPr>
      </p:pic>
      <p:pic>
        <p:nvPicPr>
          <p:cNvPr id="19" name="Picture 18">
            <a:extLst>
              <a:ext uri="{FF2B5EF4-FFF2-40B4-BE49-F238E27FC236}">
                <a16:creationId xmlns:a16="http://schemas.microsoft.com/office/drawing/2014/main" id="{5E0C06D6-26A9-1E6D-0C6B-3396195BC1A1}"/>
              </a:ext>
            </a:extLst>
          </p:cNvPr>
          <p:cNvPicPr>
            <a:picLocks noChangeAspect="1"/>
          </p:cNvPicPr>
          <p:nvPr/>
        </p:nvPicPr>
        <p:blipFill rotWithShape="1">
          <a:blip r:embed="rId3"/>
          <a:srcRect l="11487" t="36609" r="28989" b="18644"/>
          <a:stretch/>
        </p:blipFill>
        <p:spPr>
          <a:xfrm>
            <a:off x="5678014" y="2089150"/>
            <a:ext cx="2418236" cy="1845923"/>
          </a:xfrm>
          <a:prstGeom prst="rect">
            <a:avLst/>
          </a:prstGeom>
        </p:spPr>
      </p:pic>
      <p:pic>
        <p:nvPicPr>
          <p:cNvPr id="29" name="Picture 28">
            <a:extLst>
              <a:ext uri="{FF2B5EF4-FFF2-40B4-BE49-F238E27FC236}">
                <a16:creationId xmlns:a16="http://schemas.microsoft.com/office/drawing/2014/main" id="{B69AF5CF-E9CA-7B84-5F9C-52E48F7A843F}"/>
              </a:ext>
            </a:extLst>
          </p:cNvPr>
          <p:cNvPicPr>
            <a:picLocks noChangeAspect="1"/>
          </p:cNvPicPr>
          <p:nvPr/>
        </p:nvPicPr>
        <p:blipFill>
          <a:blip r:embed="rId4"/>
          <a:stretch>
            <a:fillRect/>
          </a:stretch>
        </p:blipFill>
        <p:spPr>
          <a:xfrm>
            <a:off x="2850435" y="2048627"/>
            <a:ext cx="1550658" cy="1886446"/>
          </a:xfrm>
          <a:prstGeom prst="rect">
            <a:avLst/>
          </a:prstGeom>
        </p:spPr>
      </p:pic>
      <p:sp>
        <p:nvSpPr>
          <p:cNvPr id="30" name="Rectangle 29">
            <a:extLst>
              <a:ext uri="{FF2B5EF4-FFF2-40B4-BE49-F238E27FC236}">
                <a16:creationId xmlns:a16="http://schemas.microsoft.com/office/drawing/2014/main" id="{4A89A0AD-ED15-E71D-8F74-F44CFD45A78F}"/>
              </a:ext>
            </a:extLst>
          </p:cNvPr>
          <p:cNvSpPr/>
          <p:nvPr/>
        </p:nvSpPr>
        <p:spPr>
          <a:xfrm rot="1107696">
            <a:off x="2966394" y="2680897"/>
            <a:ext cx="580098" cy="201202"/>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BF19B4E7-7632-2C69-8B3D-6D56BB259D03}"/>
              </a:ext>
            </a:extLst>
          </p:cNvPr>
          <p:cNvSpPr/>
          <p:nvPr/>
        </p:nvSpPr>
        <p:spPr>
          <a:xfrm rot="1107696">
            <a:off x="3710154" y="3113963"/>
            <a:ext cx="465013" cy="201202"/>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9735147C-4C3B-4A4A-BFB3-029FEC19FDA4}"/>
              </a:ext>
            </a:extLst>
          </p:cNvPr>
          <p:cNvSpPr/>
          <p:nvPr/>
        </p:nvSpPr>
        <p:spPr>
          <a:xfrm rot="20548921">
            <a:off x="3740082" y="2746375"/>
            <a:ext cx="471856" cy="201202"/>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0E9FB68-30ED-F462-1F75-58739BDC574A}"/>
              </a:ext>
            </a:extLst>
          </p:cNvPr>
          <p:cNvSpPr/>
          <p:nvPr/>
        </p:nvSpPr>
        <p:spPr>
          <a:xfrm rot="20640031">
            <a:off x="3031574" y="3061106"/>
            <a:ext cx="465013" cy="201202"/>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CBF6658-8376-09BB-FC5C-1B57D7E36573}"/>
                  </a:ext>
                </a:extLst>
              </p:cNvPr>
              <p:cNvSpPr txBox="1"/>
              <p:nvPr/>
            </p:nvSpPr>
            <p:spPr>
              <a:xfrm>
                <a:off x="4125075" y="2860846"/>
                <a:ext cx="6324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rgbClr val="FF0000"/>
                          </a:solidFill>
                          <a:latin typeface="Cambria Math" panose="02040503050406030204" pitchFamily="18" charset="0"/>
                        </a:rPr>
                        <m:t>𝛥</m:t>
                      </m:r>
                      <m:r>
                        <a:rPr lang="en-GB" i="1" smtClean="0">
                          <a:solidFill>
                            <a:srgbClr val="FF0000"/>
                          </a:solidFill>
                          <a:latin typeface="Cambria Math" panose="02040503050406030204" pitchFamily="18" charset="0"/>
                        </a:rPr>
                        <m:t>𝑇</m:t>
                      </m:r>
                    </m:oMath>
                  </m:oMathPara>
                </a14:m>
                <a:endParaRPr lang="en-GB">
                  <a:solidFill>
                    <a:srgbClr val="FF0000"/>
                  </a:solidFill>
                </a:endParaRPr>
              </a:p>
            </p:txBody>
          </p:sp>
        </mc:Choice>
        <mc:Fallback xmlns="">
          <p:sp>
            <p:nvSpPr>
              <p:cNvPr id="41" name="TextBox 40">
                <a:extLst>
                  <a:ext uri="{FF2B5EF4-FFF2-40B4-BE49-F238E27FC236}">
                    <a16:creationId xmlns:a16="http://schemas.microsoft.com/office/drawing/2014/main" id="{2CBF6658-8376-09BB-FC5C-1B57D7E36573}"/>
                  </a:ext>
                </a:extLst>
              </p:cNvPr>
              <p:cNvSpPr txBox="1">
                <a:spLocks noRot="1" noChangeAspect="1" noMove="1" noResize="1" noEditPoints="1" noAdjustHandles="1" noChangeArrowheads="1" noChangeShapeType="1" noTextEdit="1"/>
              </p:cNvSpPr>
              <p:nvPr/>
            </p:nvSpPr>
            <p:spPr>
              <a:xfrm>
                <a:off x="4125075" y="2860846"/>
                <a:ext cx="632461" cy="369332"/>
              </a:xfrm>
              <a:prstGeom prst="rect">
                <a:avLst/>
              </a:prstGeom>
              <a:blipFill>
                <a:blip r:embed="rId5"/>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7EBB7FB2-CF66-EA75-154E-C46F2CDAFE68}"/>
              </a:ext>
            </a:extLst>
          </p:cNvPr>
          <p:cNvGrpSpPr/>
          <p:nvPr/>
        </p:nvGrpSpPr>
        <p:grpSpPr>
          <a:xfrm>
            <a:off x="1906225" y="4177797"/>
            <a:ext cx="2865319" cy="2605273"/>
            <a:chOff x="1906225" y="4177797"/>
            <a:chExt cx="2865319" cy="2605273"/>
          </a:xfrm>
        </p:grpSpPr>
        <p:pic>
          <p:nvPicPr>
            <p:cNvPr id="7" name="Picture 6">
              <a:extLst>
                <a:ext uri="{FF2B5EF4-FFF2-40B4-BE49-F238E27FC236}">
                  <a16:creationId xmlns:a16="http://schemas.microsoft.com/office/drawing/2014/main" id="{DBF6079B-3679-4820-BFBC-6BDC41D7212A}"/>
                </a:ext>
              </a:extLst>
            </p:cNvPr>
            <p:cNvPicPr>
              <a:picLocks noChangeAspect="1"/>
            </p:cNvPicPr>
            <p:nvPr/>
          </p:nvPicPr>
          <p:blipFill>
            <a:blip r:embed="rId6"/>
            <a:stretch>
              <a:fillRect/>
            </a:stretch>
          </p:blipFill>
          <p:spPr>
            <a:xfrm>
              <a:off x="1906225" y="4177797"/>
              <a:ext cx="2865319" cy="2605273"/>
            </a:xfrm>
            <a:prstGeom prst="rect">
              <a:avLst/>
            </a:prstGeom>
          </p:spPr>
        </p:pic>
        <p:sp>
          <p:nvSpPr>
            <p:cNvPr id="5" name="Rectangle 4">
              <a:extLst>
                <a:ext uri="{FF2B5EF4-FFF2-40B4-BE49-F238E27FC236}">
                  <a16:creationId xmlns:a16="http://schemas.microsoft.com/office/drawing/2014/main" id="{B9EF920F-0887-495E-B488-0929D0543F15}"/>
                </a:ext>
              </a:extLst>
            </p:cNvPr>
            <p:cNvSpPr/>
            <p:nvPr/>
          </p:nvSpPr>
          <p:spPr>
            <a:xfrm>
              <a:off x="2372838" y="4361515"/>
              <a:ext cx="2037012" cy="19571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 name="Freeform: Shape 2">
            <a:extLst>
              <a:ext uri="{FF2B5EF4-FFF2-40B4-BE49-F238E27FC236}">
                <a16:creationId xmlns:a16="http://schemas.microsoft.com/office/drawing/2014/main" id="{9EC74F7A-AECC-49B0-F619-FE3A72D87A6C}"/>
              </a:ext>
            </a:extLst>
          </p:cNvPr>
          <p:cNvSpPr/>
          <p:nvPr/>
        </p:nvSpPr>
        <p:spPr>
          <a:xfrm>
            <a:off x="2597681" y="4290317"/>
            <a:ext cx="1758950" cy="1316733"/>
          </a:xfrm>
          <a:custGeom>
            <a:avLst/>
            <a:gdLst>
              <a:gd name="connsiteX0" fmla="*/ 0 w 1790700"/>
              <a:gd name="connsiteY0" fmla="*/ 0 h 1803582"/>
              <a:gd name="connsiteX1" fmla="*/ 209550 w 1790700"/>
              <a:gd name="connsiteY1" fmla="*/ 1174750 h 1803582"/>
              <a:gd name="connsiteX2" fmla="*/ 838200 w 1790700"/>
              <a:gd name="connsiteY2" fmla="*/ 1803400 h 1803582"/>
              <a:gd name="connsiteX3" fmla="*/ 1536700 w 1790700"/>
              <a:gd name="connsiteY3" fmla="*/ 1225550 h 1803582"/>
              <a:gd name="connsiteX4" fmla="*/ 1790700 w 1790700"/>
              <a:gd name="connsiteY4" fmla="*/ 6350 h 1803582"/>
              <a:gd name="connsiteX0" fmla="*/ 0 w 1802846"/>
              <a:gd name="connsiteY0" fmla="*/ 0 h 1803573"/>
              <a:gd name="connsiteX1" fmla="*/ 209550 w 1802846"/>
              <a:gd name="connsiteY1" fmla="*/ 1174750 h 1803573"/>
              <a:gd name="connsiteX2" fmla="*/ 838200 w 1802846"/>
              <a:gd name="connsiteY2" fmla="*/ 1803400 h 1803573"/>
              <a:gd name="connsiteX3" fmla="*/ 1536700 w 1802846"/>
              <a:gd name="connsiteY3" fmla="*/ 1225550 h 1803573"/>
              <a:gd name="connsiteX4" fmla="*/ 1785108 w 1802846"/>
              <a:gd name="connsiteY4" fmla="*/ 180895 h 1803573"/>
              <a:gd name="connsiteX5" fmla="*/ 1790700 w 1802846"/>
              <a:gd name="connsiteY5" fmla="*/ 6350 h 1803573"/>
              <a:gd name="connsiteX0" fmla="*/ 0 w 1809750"/>
              <a:gd name="connsiteY0" fmla="*/ 44450 h 1848023"/>
              <a:gd name="connsiteX1" fmla="*/ 209550 w 1809750"/>
              <a:gd name="connsiteY1" fmla="*/ 1219200 h 1848023"/>
              <a:gd name="connsiteX2" fmla="*/ 838200 w 1809750"/>
              <a:gd name="connsiteY2" fmla="*/ 1847850 h 1848023"/>
              <a:gd name="connsiteX3" fmla="*/ 1536700 w 1809750"/>
              <a:gd name="connsiteY3" fmla="*/ 1270000 h 1848023"/>
              <a:gd name="connsiteX4" fmla="*/ 1785108 w 1809750"/>
              <a:gd name="connsiteY4" fmla="*/ 225345 h 1848023"/>
              <a:gd name="connsiteX5" fmla="*/ 1809750 w 1809750"/>
              <a:gd name="connsiteY5" fmla="*/ 0 h 1848023"/>
              <a:gd name="connsiteX0" fmla="*/ 0 w 1809750"/>
              <a:gd name="connsiteY0" fmla="*/ 44450 h 1848023"/>
              <a:gd name="connsiteX1" fmla="*/ 209550 w 1809750"/>
              <a:gd name="connsiteY1" fmla="*/ 1219200 h 1848023"/>
              <a:gd name="connsiteX2" fmla="*/ 838200 w 1809750"/>
              <a:gd name="connsiteY2" fmla="*/ 1847850 h 1848023"/>
              <a:gd name="connsiteX3" fmla="*/ 1536700 w 1809750"/>
              <a:gd name="connsiteY3" fmla="*/ 1270000 h 1848023"/>
              <a:gd name="connsiteX4" fmla="*/ 1753358 w 1809750"/>
              <a:gd name="connsiteY4" fmla="*/ 314245 h 1848023"/>
              <a:gd name="connsiteX5" fmla="*/ 1809750 w 1809750"/>
              <a:gd name="connsiteY5" fmla="*/ 0 h 1848023"/>
              <a:gd name="connsiteX0" fmla="*/ 0 w 1809750"/>
              <a:gd name="connsiteY0" fmla="*/ 44450 h 1848023"/>
              <a:gd name="connsiteX1" fmla="*/ 209550 w 1809750"/>
              <a:gd name="connsiteY1" fmla="*/ 1219200 h 1848023"/>
              <a:gd name="connsiteX2" fmla="*/ 838200 w 1809750"/>
              <a:gd name="connsiteY2" fmla="*/ 1847850 h 1848023"/>
              <a:gd name="connsiteX3" fmla="*/ 1536700 w 1809750"/>
              <a:gd name="connsiteY3" fmla="*/ 1270000 h 1848023"/>
              <a:gd name="connsiteX4" fmla="*/ 1753358 w 1809750"/>
              <a:gd name="connsiteY4" fmla="*/ 314245 h 1848023"/>
              <a:gd name="connsiteX5" fmla="*/ 1809750 w 1809750"/>
              <a:gd name="connsiteY5" fmla="*/ 0 h 1848023"/>
              <a:gd name="connsiteX0" fmla="*/ 0 w 1809750"/>
              <a:gd name="connsiteY0" fmla="*/ 44450 h 1848023"/>
              <a:gd name="connsiteX1" fmla="*/ 209550 w 1809750"/>
              <a:gd name="connsiteY1" fmla="*/ 1219200 h 1848023"/>
              <a:gd name="connsiteX2" fmla="*/ 838200 w 1809750"/>
              <a:gd name="connsiteY2" fmla="*/ 1847850 h 1848023"/>
              <a:gd name="connsiteX3" fmla="*/ 1536700 w 1809750"/>
              <a:gd name="connsiteY3" fmla="*/ 1270000 h 1848023"/>
              <a:gd name="connsiteX4" fmla="*/ 1753358 w 1809750"/>
              <a:gd name="connsiteY4" fmla="*/ 314245 h 1848023"/>
              <a:gd name="connsiteX5" fmla="*/ 1809750 w 1809750"/>
              <a:gd name="connsiteY5" fmla="*/ 0 h 1848023"/>
              <a:gd name="connsiteX0" fmla="*/ 0 w 1758950"/>
              <a:gd name="connsiteY0" fmla="*/ 101600 h 1905173"/>
              <a:gd name="connsiteX1" fmla="*/ 209550 w 1758950"/>
              <a:gd name="connsiteY1" fmla="*/ 1276350 h 1905173"/>
              <a:gd name="connsiteX2" fmla="*/ 838200 w 1758950"/>
              <a:gd name="connsiteY2" fmla="*/ 1905000 h 1905173"/>
              <a:gd name="connsiteX3" fmla="*/ 1536700 w 1758950"/>
              <a:gd name="connsiteY3" fmla="*/ 1327150 h 1905173"/>
              <a:gd name="connsiteX4" fmla="*/ 1753358 w 1758950"/>
              <a:gd name="connsiteY4" fmla="*/ 371395 h 1905173"/>
              <a:gd name="connsiteX5" fmla="*/ 1758950 w 1758950"/>
              <a:gd name="connsiteY5" fmla="*/ 0 h 190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8950" h="1905173">
                <a:moveTo>
                  <a:pt x="0" y="101600"/>
                </a:moveTo>
                <a:cubicBezTo>
                  <a:pt x="34925" y="538691"/>
                  <a:pt x="69850" y="975783"/>
                  <a:pt x="209550" y="1276350"/>
                </a:cubicBezTo>
                <a:cubicBezTo>
                  <a:pt x="349250" y="1576917"/>
                  <a:pt x="617008" y="1896533"/>
                  <a:pt x="838200" y="1905000"/>
                </a:cubicBezTo>
                <a:cubicBezTo>
                  <a:pt x="1059392" y="1913467"/>
                  <a:pt x="1389465" y="1610267"/>
                  <a:pt x="1536700" y="1327150"/>
                </a:cubicBezTo>
                <a:cubicBezTo>
                  <a:pt x="1683935" y="1044033"/>
                  <a:pt x="1717375" y="619045"/>
                  <a:pt x="1753358" y="371395"/>
                </a:cubicBezTo>
                <a:cubicBezTo>
                  <a:pt x="1757591" y="123745"/>
                  <a:pt x="1747435" y="16391"/>
                  <a:pt x="1758950" y="0"/>
                </a:cubicBezTo>
              </a:path>
            </a:pathLst>
          </a:cu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0B64C898-38B9-3700-8CEC-13ECB8AD881B}"/>
              </a:ext>
            </a:extLst>
          </p:cNvPr>
          <p:cNvGrpSpPr/>
          <p:nvPr/>
        </p:nvGrpSpPr>
        <p:grpSpPr>
          <a:xfrm>
            <a:off x="4883108" y="4512364"/>
            <a:ext cx="3322884" cy="2147015"/>
            <a:chOff x="5184238" y="4179749"/>
            <a:chExt cx="3321698" cy="2146248"/>
          </a:xfrm>
        </p:grpSpPr>
        <p:pic>
          <p:nvPicPr>
            <p:cNvPr id="20" name="Picture 19">
              <a:extLst>
                <a:ext uri="{FF2B5EF4-FFF2-40B4-BE49-F238E27FC236}">
                  <a16:creationId xmlns:a16="http://schemas.microsoft.com/office/drawing/2014/main" id="{F3DCCE15-9F7A-5068-C031-44A4DAB50EE5}"/>
                </a:ext>
              </a:extLst>
            </p:cNvPr>
            <p:cNvPicPr>
              <a:picLocks noChangeAspect="1"/>
            </p:cNvPicPr>
            <p:nvPr/>
          </p:nvPicPr>
          <p:blipFill rotWithShape="1">
            <a:blip r:embed="rId7"/>
            <a:srcRect l="53231" r="86" b="18999"/>
            <a:stretch/>
          </p:blipFill>
          <p:spPr>
            <a:xfrm>
              <a:off x="5184238" y="4179749"/>
              <a:ext cx="3321698" cy="2146248"/>
            </a:xfrm>
            <a:prstGeom prst="rect">
              <a:avLst/>
            </a:prstGeom>
          </p:spPr>
        </p:pic>
        <p:sp>
          <p:nvSpPr>
            <p:cNvPr id="21" name="Rectangle 20">
              <a:extLst>
                <a:ext uri="{FF2B5EF4-FFF2-40B4-BE49-F238E27FC236}">
                  <a16:creationId xmlns:a16="http://schemas.microsoft.com/office/drawing/2014/main" id="{261FA033-E6B3-8665-536E-AE69CCA67A3D}"/>
                </a:ext>
              </a:extLst>
            </p:cNvPr>
            <p:cNvSpPr/>
            <p:nvPr/>
          </p:nvSpPr>
          <p:spPr>
            <a:xfrm rot="17545318">
              <a:off x="7674457" y="4565102"/>
              <a:ext cx="398550" cy="23268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B6F8228B-2328-4FDC-797C-1B4002D756BF}"/>
                </a:ext>
              </a:extLst>
            </p:cNvPr>
            <p:cNvSpPr/>
            <p:nvPr/>
          </p:nvSpPr>
          <p:spPr>
            <a:xfrm rot="17903513">
              <a:off x="5928890" y="5263695"/>
              <a:ext cx="282565" cy="1915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62AA7B38-8968-0500-AF8E-761398A9780C}"/>
                </a:ext>
              </a:extLst>
            </p:cNvPr>
            <p:cNvSpPr/>
            <p:nvPr/>
          </p:nvSpPr>
          <p:spPr>
            <a:xfrm>
              <a:off x="6920135" y="4844448"/>
              <a:ext cx="282565" cy="1915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3A8D5503-C809-4BCE-B25B-0EC778F80289}"/>
              </a:ext>
            </a:extLst>
          </p:cNvPr>
          <p:cNvSpPr/>
          <p:nvPr/>
        </p:nvSpPr>
        <p:spPr>
          <a:xfrm>
            <a:off x="5591475" y="4572967"/>
            <a:ext cx="2360847" cy="1768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5" name="Straight Connector 34">
            <a:extLst>
              <a:ext uri="{FF2B5EF4-FFF2-40B4-BE49-F238E27FC236}">
                <a16:creationId xmlns:a16="http://schemas.microsoft.com/office/drawing/2014/main" id="{C833BE7F-2BF1-6AA8-080C-15495AF2BC77}"/>
              </a:ext>
            </a:extLst>
          </p:cNvPr>
          <p:cNvCxnSpPr>
            <a:cxnSpLocks/>
          </p:cNvCxnSpPr>
          <p:nvPr/>
        </p:nvCxnSpPr>
        <p:spPr>
          <a:xfrm flipV="1">
            <a:off x="5590289" y="5522612"/>
            <a:ext cx="556078" cy="82754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F8DB543-B03F-38A8-3769-871D60EDD95B}"/>
              </a:ext>
            </a:extLst>
          </p:cNvPr>
          <p:cNvCxnSpPr>
            <a:cxnSpLocks/>
          </p:cNvCxnSpPr>
          <p:nvPr/>
        </p:nvCxnSpPr>
        <p:spPr>
          <a:xfrm flipV="1">
            <a:off x="6146367" y="5080000"/>
            <a:ext cx="1752678" cy="44261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3A0EDDF-70F9-ADC0-C323-3FFF54B9F9EA}"/>
              </a:ext>
            </a:extLst>
          </p:cNvPr>
          <p:cNvCxnSpPr>
            <a:cxnSpLocks/>
          </p:cNvCxnSpPr>
          <p:nvPr/>
        </p:nvCxnSpPr>
        <p:spPr>
          <a:xfrm flipV="1">
            <a:off x="7899045" y="4421322"/>
            <a:ext cx="357928" cy="65867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569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E627D5-782B-1AAB-1112-00831673E320}"/>
              </a:ext>
            </a:extLst>
          </p:cNvPr>
          <p:cNvPicPr>
            <a:picLocks noChangeAspect="1"/>
          </p:cNvPicPr>
          <p:nvPr/>
        </p:nvPicPr>
        <p:blipFill rotWithShape="1">
          <a:blip r:embed="rId3"/>
          <a:srcRect r="52876"/>
          <a:stretch/>
        </p:blipFill>
        <p:spPr>
          <a:xfrm>
            <a:off x="1797116" y="1890348"/>
            <a:ext cx="2664416" cy="2473651"/>
          </a:xfrm>
          <a:prstGeom prst="rect">
            <a:avLst/>
          </a:prstGeom>
        </p:spPr>
      </p:pic>
      <p:sp>
        <p:nvSpPr>
          <p:cNvPr id="7333" name="Rectangle 7332">
            <a:extLst>
              <a:ext uri="{FF2B5EF4-FFF2-40B4-BE49-F238E27FC236}">
                <a16:creationId xmlns:a16="http://schemas.microsoft.com/office/drawing/2014/main" id="{E674B33A-2C1A-FE65-9AE7-016F4C39ED78}"/>
              </a:ext>
            </a:extLst>
          </p:cNvPr>
          <p:cNvSpPr/>
          <p:nvPr/>
        </p:nvSpPr>
        <p:spPr>
          <a:xfrm>
            <a:off x="4765441" y="3970839"/>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72"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en-GB" sz="1300" b="1">
                <a:latin typeface="Gill Sans MT" pitchFamily="34" charset="-18"/>
              </a:rPr>
              <a:t>Metode dela</a:t>
            </a:r>
            <a:endParaRPr lang="sl-SI" sz="1300" b="1">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7174"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7E4484C-EEFD-4113-AE25-CB15FFE30CBB}" type="slidenum">
              <a:rPr lang="en-US" sz="1400" smtClean="0">
                <a:solidFill>
                  <a:srgbClr val="898989"/>
                </a:solidFill>
                <a:latin typeface="Gill Sans MT" pitchFamily="34" charset="-18"/>
              </a:rPr>
              <a:pPr eaLnBrk="1" hangingPunct="1"/>
              <a:t>18</a:t>
            </a:fld>
            <a:endParaRPr lang="en-US" sz="1400">
              <a:solidFill>
                <a:srgbClr val="898989"/>
              </a:solidFill>
              <a:latin typeface="Gill Sans MT" pitchFamily="34" charset="-18"/>
            </a:endParaRPr>
          </a:p>
        </p:txBody>
      </p:sp>
      <p:sp>
        <p:nvSpPr>
          <p:cNvPr id="2" name="Rectangle 2">
            <a:extLst>
              <a:ext uri="{FF2B5EF4-FFF2-40B4-BE49-F238E27FC236}">
                <a16:creationId xmlns:a16="http://schemas.microsoft.com/office/drawing/2014/main" id="{8572F507-D37B-78C0-A809-AEF882F2ADED}"/>
              </a:ext>
            </a:extLst>
          </p:cNvPr>
          <p:cNvSpPr>
            <a:spLocks/>
          </p:cNvSpPr>
          <p:nvPr/>
        </p:nvSpPr>
        <p:spPr bwMode="auto">
          <a:xfrm>
            <a:off x="2133600" y="336233"/>
            <a:ext cx="6915150" cy="430212"/>
          </a:xfrm>
          <a:prstGeom prst="rect">
            <a:avLst/>
          </a:prstGeom>
          <a:noFill/>
          <a:ln w="12700">
            <a:noFill/>
            <a:miter lim="800000"/>
            <a:headEnd/>
            <a:tailEnd/>
          </a:ln>
        </p:spPr>
        <p:txBody>
          <a:bodyPr lIns="0" tIns="0" rIns="57799" bIns="0">
            <a:spAutoFit/>
          </a:bodyPr>
          <a:lstStyle/>
          <a:p>
            <a:pPr>
              <a:spcBef>
                <a:spcPts val="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800" spc="-100">
                <a:solidFill>
                  <a:srgbClr val="193C88"/>
                </a:solidFill>
                <a:latin typeface="Gill Sans MT" pitchFamily="34" charset="-18"/>
                <a:sym typeface="HelNeueSloBold" charset="0"/>
              </a:rPr>
              <a:t>5</a:t>
            </a:r>
            <a:r>
              <a:rPr lang="sl-SI" sz="2800" spc="-100">
                <a:solidFill>
                  <a:srgbClr val="193C88"/>
                </a:solidFill>
                <a:latin typeface="Gill Sans MT" pitchFamily="34" charset="-18"/>
                <a:sym typeface="HelNeueSloBold" charset="0"/>
              </a:rPr>
              <a:t>. </a:t>
            </a:r>
            <a:r>
              <a:rPr lang="en-GB" sz="2800" spc="-100">
                <a:solidFill>
                  <a:srgbClr val="193C88"/>
                </a:solidFill>
                <a:latin typeface="Gill Sans MT" pitchFamily="34" charset="-18"/>
                <a:sym typeface="HelNeueSloBold" charset="0"/>
              </a:rPr>
              <a:t> Metode dela</a:t>
            </a:r>
            <a:endParaRPr lang="sl-SI" sz="2800" spc="-100">
              <a:solidFill>
                <a:srgbClr val="193C88"/>
              </a:solidFill>
              <a:latin typeface="Gill Sans MT" pitchFamily="34" charset="-18"/>
              <a:sym typeface="HelNeueSloBold" charset="0"/>
            </a:endParaRPr>
          </a:p>
        </p:txBody>
      </p:sp>
      <p:cxnSp>
        <p:nvCxnSpPr>
          <p:cNvPr id="3" name="Straight Connector 2">
            <a:extLst>
              <a:ext uri="{FF2B5EF4-FFF2-40B4-BE49-F238E27FC236}">
                <a16:creationId xmlns:a16="http://schemas.microsoft.com/office/drawing/2014/main" id="{7E6F28CD-4EB3-B5F9-31B5-F20DD602BB49}"/>
              </a:ext>
            </a:extLst>
          </p:cNvPr>
          <p:cNvCxnSpPr/>
          <p:nvPr/>
        </p:nvCxnSpPr>
        <p:spPr>
          <a:xfrm>
            <a:off x="2209800" y="843280"/>
            <a:ext cx="6705600" cy="1588"/>
          </a:xfrm>
          <a:prstGeom prst="line">
            <a:avLst/>
          </a:prstGeom>
          <a:ln w="3175" cap="flat" cmpd="sng" algn="ctr">
            <a:solidFill>
              <a:srgbClr val="193C8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B7944A5B-EA1F-BCC9-6BA4-D723CD07C5C1}"/>
              </a:ext>
            </a:extLst>
          </p:cNvPr>
          <p:cNvSpPr>
            <a:spLocks/>
          </p:cNvSpPr>
          <p:nvPr/>
        </p:nvSpPr>
        <p:spPr bwMode="auto">
          <a:xfrm>
            <a:off x="2120900" y="893728"/>
            <a:ext cx="6915150" cy="1138773"/>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3D tiskanje celice in metamateriala</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Izpeljane enačbe uporabimo za </a:t>
            </a:r>
            <a:r>
              <a:rPr lang="en-GB" sz="2000" b="1">
                <a:latin typeface="Gill Sans MT" pitchFamily="34" charset="-18"/>
                <a:sym typeface="HelNeueSloBold" charset="0"/>
              </a:rPr>
              <a:t>dimenzioniranje</a:t>
            </a: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i="1">
                <a:latin typeface="Gill Sans MT" pitchFamily="34" charset="-18"/>
                <a:sym typeface="HelNeueSloBold" charset="0"/>
              </a:rPr>
              <a:t>Prusa MK3 </a:t>
            </a:r>
            <a:r>
              <a:rPr lang="en-GB" sz="2000">
                <a:latin typeface="Gill Sans MT" pitchFamily="34" charset="-18"/>
                <a:sym typeface="HelNeueSloBold" charset="0"/>
              </a:rPr>
              <a:t>za izdelavo </a:t>
            </a:r>
            <a:r>
              <a:rPr lang="en-GB" sz="2000" b="1">
                <a:latin typeface="Gill Sans MT" pitchFamily="34" charset="-18"/>
                <a:sym typeface="HelNeueSloBold" charset="0"/>
              </a:rPr>
              <a:t>celice</a:t>
            </a:r>
            <a:r>
              <a:rPr lang="en-GB" sz="2000">
                <a:latin typeface="Gill Sans MT" pitchFamily="34" charset="-18"/>
                <a:sym typeface="HelNeueSloBold" charset="0"/>
              </a:rPr>
              <a:t> in </a:t>
            </a:r>
            <a:r>
              <a:rPr lang="en-GB" sz="2000" b="1">
                <a:latin typeface="Gill Sans MT" pitchFamily="34" charset="-18"/>
                <a:sym typeface="HelNeueSloBold" charset="0"/>
              </a:rPr>
              <a:t>metamateriala</a:t>
            </a:r>
            <a:endParaRPr lang="en-GB" sz="2000">
              <a:latin typeface="Gill Sans MT" pitchFamily="34" charset="-18"/>
              <a:sym typeface="HelNeueSloBold" charset="0"/>
            </a:endParaRPr>
          </a:p>
        </p:txBody>
      </p:sp>
      <p:pic>
        <p:nvPicPr>
          <p:cNvPr id="5" name="Picture 4">
            <a:extLst>
              <a:ext uri="{FF2B5EF4-FFF2-40B4-BE49-F238E27FC236}">
                <a16:creationId xmlns:a16="http://schemas.microsoft.com/office/drawing/2014/main" id="{FCCA3F05-7C6E-0B1B-B779-725862630F90}"/>
              </a:ext>
            </a:extLst>
          </p:cNvPr>
          <p:cNvPicPr>
            <a:picLocks noChangeAspect="1"/>
          </p:cNvPicPr>
          <p:nvPr/>
        </p:nvPicPr>
        <p:blipFill rotWithShape="1">
          <a:blip r:embed="rId4"/>
          <a:srcRect t="2296" r="47918"/>
          <a:stretch/>
        </p:blipFill>
        <p:spPr>
          <a:xfrm>
            <a:off x="1808524" y="4315709"/>
            <a:ext cx="3407866" cy="2471799"/>
          </a:xfrm>
          <a:prstGeom prst="rect">
            <a:avLst/>
          </a:prstGeom>
        </p:spPr>
      </p:pic>
      <p:pic>
        <p:nvPicPr>
          <p:cNvPr id="7" name="Picture 6">
            <a:extLst>
              <a:ext uri="{FF2B5EF4-FFF2-40B4-BE49-F238E27FC236}">
                <a16:creationId xmlns:a16="http://schemas.microsoft.com/office/drawing/2014/main" id="{D7ED0715-4F26-827F-62D4-EBA6B1B8F04A}"/>
              </a:ext>
            </a:extLst>
          </p:cNvPr>
          <p:cNvPicPr>
            <a:picLocks noChangeAspect="1"/>
          </p:cNvPicPr>
          <p:nvPr/>
        </p:nvPicPr>
        <p:blipFill>
          <a:blip r:embed="rId5"/>
          <a:stretch>
            <a:fillRect/>
          </a:stretch>
        </p:blipFill>
        <p:spPr>
          <a:xfrm>
            <a:off x="5305652" y="1999262"/>
            <a:ext cx="3741016" cy="4449163"/>
          </a:xfrm>
          <a:prstGeom prst="rect">
            <a:avLst/>
          </a:prstGeom>
        </p:spPr>
      </p:pic>
    </p:spTree>
    <p:extLst>
      <p:ext uri="{BB962C8B-B14F-4D97-AF65-F5344CB8AC3E}">
        <p14:creationId xmlns:p14="http://schemas.microsoft.com/office/powerpoint/2010/main" val="18451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3" name="Rectangle 7332">
            <a:extLst>
              <a:ext uri="{FF2B5EF4-FFF2-40B4-BE49-F238E27FC236}">
                <a16:creationId xmlns:a16="http://schemas.microsoft.com/office/drawing/2014/main" id="{E674B33A-2C1A-FE65-9AE7-016F4C39ED78}"/>
              </a:ext>
            </a:extLst>
          </p:cNvPr>
          <p:cNvSpPr/>
          <p:nvPr/>
        </p:nvSpPr>
        <p:spPr>
          <a:xfrm>
            <a:off x="4765441" y="3970839"/>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72"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en-GB" sz="1300" b="1">
                <a:latin typeface="Gill Sans MT" pitchFamily="34" charset="-18"/>
              </a:rPr>
              <a:t>Metode dela</a:t>
            </a:r>
            <a:endParaRPr lang="sl-SI" sz="1300" b="1">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7174"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7E4484C-EEFD-4113-AE25-CB15FFE30CBB}" type="slidenum">
              <a:rPr lang="en-US" sz="1400" smtClean="0">
                <a:solidFill>
                  <a:srgbClr val="898989"/>
                </a:solidFill>
                <a:latin typeface="Gill Sans MT" pitchFamily="34" charset="-18"/>
              </a:rPr>
              <a:pPr eaLnBrk="1" hangingPunct="1"/>
              <a:t>19</a:t>
            </a:fld>
            <a:endParaRPr lang="en-US" sz="1400">
              <a:solidFill>
                <a:srgbClr val="898989"/>
              </a:solidFill>
              <a:latin typeface="Gill Sans MT" pitchFamily="34" charset="-18"/>
            </a:endParaRPr>
          </a:p>
        </p:txBody>
      </p:sp>
      <p:sp>
        <p:nvSpPr>
          <p:cNvPr id="7327" name="Rectangle 2">
            <a:extLst>
              <a:ext uri="{FF2B5EF4-FFF2-40B4-BE49-F238E27FC236}">
                <a16:creationId xmlns:a16="http://schemas.microsoft.com/office/drawing/2014/main" id="{182C90B0-4905-88DF-D247-F74D6FFBF76D}"/>
              </a:ext>
            </a:extLst>
          </p:cNvPr>
          <p:cNvSpPr>
            <a:spLocks/>
          </p:cNvSpPr>
          <p:nvPr/>
        </p:nvSpPr>
        <p:spPr bwMode="auto">
          <a:xfrm>
            <a:off x="1857269" y="814981"/>
            <a:ext cx="7146290" cy="4909036"/>
          </a:xfrm>
          <a:prstGeom prst="rect">
            <a:avLst/>
          </a:prstGeom>
          <a:noFill/>
          <a:ln w="12700">
            <a:noFill/>
            <a:miter lim="800000"/>
            <a:headEnd/>
            <a:tailEnd/>
          </a:ln>
        </p:spPr>
        <p:txBody>
          <a:bodyPr wrap="square"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Numerična analiza metamateriala</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Simuliramo verigo   -tih osnovnih celic preko </a:t>
            </a:r>
            <a:r>
              <a:rPr lang="en-GB" sz="2000" b="1">
                <a:latin typeface="Gill Sans MT" pitchFamily="34" charset="-18"/>
                <a:sym typeface="HelNeueSloBold" charset="0"/>
              </a:rPr>
              <a:t>gibalne enačbe</a:t>
            </a:r>
            <a:r>
              <a:rPr lang="en-GB" sz="2000">
                <a:latin typeface="Gill Sans MT" pitchFamily="34" charset="-18"/>
                <a:sym typeface="HelNeueSloBold" charset="0"/>
              </a:rPr>
              <a:t>:</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Prvo celico vzbujamo s harmonično silo in opazujemo odziv na zadnji celici. Določimo </a:t>
            </a:r>
            <a:r>
              <a:rPr lang="en-GB" sz="2000" b="1">
                <a:latin typeface="Gill Sans MT" pitchFamily="34" charset="-18"/>
                <a:sym typeface="HelNeueSloBold" charset="0"/>
              </a:rPr>
              <a:t>prenosnost pomikov</a:t>
            </a:r>
            <a:r>
              <a:rPr lang="en-GB" sz="2000">
                <a:latin typeface="Gill Sans MT" pitchFamily="34" charset="-18"/>
                <a:sym typeface="HelNeueSloBold" charset="0"/>
              </a:rPr>
              <a:t>: </a:t>
            </a: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Če je                pomeni, da </a:t>
            </a:r>
            <a:r>
              <a:rPr lang="en-GB" sz="2000" b="1">
                <a:latin typeface="Gill Sans MT" pitchFamily="34" charset="-18"/>
                <a:sym typeface="HelNeueSloBold" charset="0"/>
              </a:rPr>
              <a:t>imamo dušenje</a:t>
            </a:r>
            <a:endParaRPr lang="en-GB" sz="2000">
              <a:latin typeface="Gill Sans MT" pitchFamily="34" charset="-18"/>
              <a:sym typeface="HelNeueSloBold"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CE6281F-1471-90B7-3C92-D70D1E02BFB9}"/>
                  </a:ext>
                </a:extLst>
              </p:cNvPr>
              <p:cNvSpPr txBox="1"/>
              <p:nvPr/>
            </p:nvSpPr>
            <p:spPr>
              <a:xfrm>
                <a:off x="4019633" y="1227195"/>
                <a:ext cx="3397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𝑛</m:t>
                      </m:r>
                    </m:oMath>
                  </m:oMathPara>
                </a14:m>
                <a:endParaRPr lang="en-GB"/>
              </a:p>
            </p:txBody>
          </p:sp>
        </mc:Choice>
        <mc:Fallback>
          <p:sp>
            <p:nvSpPr>
              <p:cNvPr id="4" name="TextBox 3">
                <a:extLst>
                  <a:ext uri="{FF2B5EF4-FFF2-40B4-BE49-F238E27FC236}">
                    <a16:creationId xmlns:a16="http://schemas.microsoft.com/office/drawing/2014/main" id="{9CE6281F-1471-90B7-3C92-D70D1E02BFB9}"/>
                  </a:ext>
                </a:extLst>
              </p:cNvPr>
              <p:cNvSpPr txBox="1">
                <a:spLocks noRot="1" noChangeAspect="1" noMove="1" noResize="1" noEditPoints="1" noAdjustHandles="1" noChangeArrowheads="1" noChangeShapeType="1" noTextEdit="1"/>
              </p:cNvSpPr>
              <p:nvPr/>
            </p:nvSpPr>
            <p:spPr>
              <a:xfrm>
                <a:off x="4019633" y="1227195"/>
                <a:ext cx="339725" cy="369332"/>
              </a:xfrm>
              <a:prstGeom prst="rect">
                <a:avLst/>
              </a:prstGeom>
              <a:blipFill>
                <a:blip r:embed="rId3"/>
                <a:stretch>
                  <a:fillRect/>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3502AB53-1798-EFCC-E92C-69650584324E}"/>
              </a:ext>
            </a:extLst>
          </p:cNvPr>
          <p:cNvPicPr>
            <a:picLocks noChangeAspect="1"/>
          </p:cNvPicPr>
          <p:nvPr/>
        </p:nvPicPr>
        <p:blipFill>
          <a:blip r:embed="rId4"/>
          <a:stretch>
            <a:fillRect/>
          </a:stretch>
        </p:blipFill>
        <p:spPr>
          <a:xfrm>
            <a:off x="3089453" y="1602436"/>
            <a:ext cx="3718288" cy="526316"/>
          </a:xfrm>
          <a:prstGeom prst="rect">
            <a:avLst/>
          </a:prstGeom>
        </p:spPr>
      </p:pic>
      <p:pic>
        <p:nvPicPr>
          <p:cNvPr id="9" name="Picture 8">
            <a:extLst>
              <a:ext uri="{FF2B5EF4-FFF2-40B4-BE49-F238E27FC236}">
                <a16:creationId xmlns:a16="http://schemas.microsoft.com/office/drawing/2014/main" id="{F0E2CFC9-180C-91AE-F317-02737C579FC3}"/>
              </a:ext>
            </a:extLst>
          </p:cNvPr>
          <p:cNvPicPr>
            <a:picLocks noChangeAspect="1"/>
          </p:cNvPicPr>
          <p:nvPr/>
        </p:nvPicPr>
        <p:blipFill>
          <a:blip r:embed="rId5"/>
          <a:stretch>
            <a:fillRect/>
          </a:stretch>
        </p:blipFill>
        <p:spPr>
          <a:xfrm>
            <a:off x="2148204" y="2344075"/>
            <a:ext cx="6624638" cy="1386149"/>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C555CD6-FCD0-255B-EED3-40D3721B89C1}"/>
                  </a:ext>
                </a:extLst>
              </p:cNvPr>
              <p:cNvSpPr txBox="1"/>
              <p:nvPr/>
            </p:nvSpPr>
            <p:spPr>
              <a:xfrm>
                <a:off x="2470236" y="4547503"/>
                <a:ext cx="4590410" cy="6751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𝑇</m:t>
                      </m:r>
                      <m:d>
                        <m:dPr>
                          <m:ctrlPr>
                            <a:rPr lang="en-GB" i="1">
                              <a:latin typeface="Cambria Math" panose="02040503050406030204" pitchFamily="18" charset="0"/>
                            </a:rPr>
                          </m:ctrlPr>
                        </m:dPr>
                        <m:e>
                          <m:r>
                            <a:rPr lang="en-GB" i="1">
                              <a:latin typeface="Cambria Math" panose="02040503050406030204" pitchFamily="18" charset="0"/>
                            </a:rPr>
                            <m:t>𝜔</m:t>
                          </m:r>
                        </m:e>
                      </m:d>
                      <m:r>
                        <a:rPr lang="en-GB" i="0">
                          <a:latin typeface="Cambria Math" panose="02040503050406030204" pitchFamily="18" charset="0"/>
                        </a:rPr>
                        <m:t>=</m:t>
                      </m:r>
                      <m:f>
                        <m:fPr>
                          <m:ctrlPr>
                            <a:rPr lang="en-GB" i="1">
                              <a:solidFill>
                                <a:srgbClr val="836967"/>
                              </a:solidFill>
                              <a:latin typeface="Cambria Math" panose="02040503050406030204" pitchFamily="18" charset="0"/>
                            </a:rPr>
                          </m:ctrlPr>
                        </m:fPr>
                        <m:num>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𝑈</m:t>
                              </m:r>
                            </m:e>
                            <m:sub>
                              <m:r>
                                <a:rPr lang="en-GB" i="1">
                                  <a:latin typeface="Cambria Math" panose="02040503050406030204" pitchFamily="18" charset="0"/>
                                </a:rPr>
                                <m:t>𝑛</m:t>
                              </m:r>
                            </m:sub>
                          </m:sSub>
                          <m:d>
                            <m:dPr>
                              <m:ctrlPr>
                                <a:rPr lang="en-GB" i="1">
                                  <a:latin typeface="Cambria Math" panose="02040503050406030204" pitchFamily="18" charset="0"/>
                                </a:rPr>
                              </m:ctrlPr>
                            </m:dPr>
                            <m:e>
                              <m:r>
                                <a:rPr lang="en-GB" i="1">
                                  <a:latin typeface="Cambria Math" panose="02040503050406030204" pitchFamily="18" charset="0"/>
                                </a:rPr>
                                <m:t>𝜔</m:t>
                              </m:r>
                            </m:e>
                          </m:d>
                        </m:num>
                        <m:den>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𝑈</m:t>
                              </m:r>
                            </m:e>
                            <m:sub>
                              <m:r>
                                <a:rPr lang="en-GB" i="0">
                                  <a:latin typeface="Cambria Math" panose="02040503050406030204" pitchFamily="18" charset="0"/>
                                </a:rPr>
                                <m:t>1</m:t>
                              </m:r>
                            </m:sub>
                          </m:sSub>
                          <m:d>
                            <m:dPr>
                              <m:ctrlPr>
                                <a:rPr lang="en-GB" i="1">
                                  <a:latin typeface="Cambria Math" panose="02040503050406030204" pitchFamily="18" charset="0"/>
                                </a:rPr>
                              </m:ctrlPr>
                            </m:dPr>
                            <m:e>
                              <m:r>
                                <a:rPr lang="en-GB" i="1">
                                  <a:latin typeface="Cambria Math" panose="02040503050406030204" pitchFamily="18" charset="0"/>
                                </a:rPr>
                                <m:t>𝜔</m:t>
                              </m:r>
                            </m:e>
                          </m:d>
                        </m:den>
                      </m:f>
                    </m:oMath>
                  </m:oMathPara>
                </a14:m>
                <a:endParaRPr lang="en-GB"/>
              </a:p>
            </p:txBody>
          </p:sp>
        </mc:Choice>
        <mc:Fallback>
          <p:sp>
            <p:nvSpPr>
              <p:cNvPr id="11" name="TextBox 10">
                <a:extLst>
                  <a:ext uri="{FF2B5EF4-FFF2-40B4-BE49-F238E27FC236}">
                    <a16:creationId xmlns:a16="http://schemas.microsoft.com/office/drawing/2014/main" id="{BC555CD6-FCD0-255B-EED3-40D3721B89C1}"/>
                  </a:ext>
                </a:extLst>
              </p:cNvPr>
              <p:cNvSpPr txBox="1">
                <a:spLocks noRot="1" noChangeAspect="1" noMove="1" noResize="1" noEditPoints="1" noAdjustHandles="1" noChangeArrowheads="1" noChangeShapeType="1" noTextEdit="1"/>
              </p:cNvSpPr>
              <p:nvPr/>
            </p:nvSpPr>
            <p:spPr>
              <a:xfrm>
                <a:off x="2470236" y="4547503"/>
                <a:ext cx="4590410" cy="67518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E988B3F-5F73-CC1F-E101-19F365CCEACB}"/>
                  </a:ext>
                </a:extLst>
              </p:cNvPr>
              <p:cNvSpPr txBox="1"/>
              <p:nvPr/>
            </p:nvSpPr>
            <p:spPr>
              <a:xfrm>
                <a:off x="2570921" y="5351281"/>
                <a:ext cx="148513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𝑇</m:t>
                      </m:r>
                      <m:d>
                        <m:dPr>
                          <m:ctrlPr>
                            <a:rPr lang="en-GB" i="1">
                              <a:latin typeface="Cambria Math" panose="02040503050406030204" pitchFamily="18" charset="0"/>
                            </a:rPr>
                          </m:ctrlPr>
                        </m:dPr>
                        <m:e>
                          <m:r>
                            <a:rPr lang="en-GB" i="1">
                              <a:latin typeface="Cambria Math" panose="02040503050406030204" pitchFamily="18" charset="0"/>
                            </a:rPr>
                            <m:t>𝜔</m:t>
                          </m:r>
                        </m:e>
                      </m:d>
                      <m:r>
                        <a:rPr lang="en-GB" b="0" i="1" smtClean="0">
                          <a:latin typeface="Cambria Math" panose="02040503050406030204" pitchFamily="18" charset="0"/>
                        </a:rPr>
                        <m:t>&lt;1</m:t>
                      </m:r>
                    </m:oMath>
                  </m:oMathPara>
                </a14:m>
                <a:endParaRPr lang="en-GB"/>
              </a:p>
            </p:txBody>
          </p:sp>
        </mc:Choice>
        <mc:Fallback>
          <p:sp>
            <p:nvSpPr>
              <p:cNvPr id="13" name="TextBox 12">
                <a:extLst>
                  <a:ext uri="{FF2B5EF4-FFF2-40B4-BE49-F238E27FC236}">
                    <a16:creationId xmlns:a16="http://schemas.microsoft.com/office/drawing/2014/main" id="{8E988B3F-5F73-CC1F-E101-19F365CCEACB}"/>
                  </a:ext>
                </a:extLst>
              </p:cNvPr>
              <p:cNvSpPr txBox="1">
                <a:spLocks noRot="1" noChangeAspect="1" noMove="1" noResize="1" noEditPoints="1" noAdjustHandles="1" noChangeArrowheads="1" noChangeShapeType="1" noTextEdit="1"/>
              </p:cNvSpPr>
              <p:nvPr/>
            </p:nvSpPr>
            <p:spPr>
              <a:xfrm>
                <a:off x="2570921" y="5351281"/>
                <a:ext cx="1485131" cy="369332"/>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9777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27">
                                            <p:txEl>
                                              <p:pRg st="0" end="0"/>
                                            </p:txEl>
                                          </p:spTgt>
                                        </p:tgtEl>
                                        <p:attrNameLst>
                                          <p:attrName>style.visibility</p:attrName>
                                        </p:attrNameLst>
                                      </p:cBhvr>
                                      <p:to>
                                        <p:strVal val="visible"/>
                                      </p:to>
                                    </p:set>
                                    <p:animEffect transition="in" filter="fade">
                                      <p:cBhvr>
                                        <p:cTn id="7" dur="500"/>
                                        <p:tgtEl>
                                          <p:spTgt spid="73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27">
                                            <p:txEl>
                                              <p:pRg st="1" end="1"/>
                                            </p:txEl>
                                          </p:spTgt>
                                        </p:tgtEl>
                                        <p:attrNameLst>
                                          <p:attrName>style.visibility</p:attrName>
                                        </p:attrNameLst>
                                      </p:cBhvr>
                                      <p:to>
                                        <p:strVal val="visible"/>
                                      </p:to>
                                    </p:set>
                                    <p:animEffect transition="in" filter="fade">
                                      <p:cBhvr>
                                        <p:cTn id="12" dur="500"/>
                                        <p:tgtEl>
                                          <p:spTgt spid="732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27">
                                            <p:txEl>
                                              <p:pRg st="8" end="8"/>
                                            </p:txEl>
                                          </p:spTgt>
                                        </p:tgtEl>
                                        <p:attrNameLst>
                                          <p:attrName>style.visibility</p:attrName>
                                        </p:attrNameLst>
                                      </p:cBhvr>
                                      <p:to>
                                        <p:strVal val="visible"/>
                                      </p:to>
                                    </p:set>
                                    <p:animEffect transition="in" filter="fade">
                                      <p:cBhvr>
                                        <p:cTn id="27" dur="500"/>
                                        <p:tgtEl>
                                          <p:spTgt spid="7327">
                                            <p:txEl>
                                              <p:pRg st="8" end="8"/>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327">
                                            <p:txEl>
                                              <p:pRg st="11" end="11"/>
                                            </p:txEl>
                                          </p:spTgt>
                                        </p:tgtEl>
                                        <p:attrNameLst>
                                          <p:attrName>style.visibility</p:attrName>
                                        </p:attrNameLst>
                                      </p:cBhvr>
                                      <p:to>
                                        <p:strVal val="visible"/>
                                      </p:to>
                                    </p:set>
                                    <p:animEffect transition="in" filter="fade">
                                      <p:cBhvr>
                                        <p:cTn id="36" dur="500"/>
                                        <p:tgtEl>
                                          <p:spTgt spid="7327">
                                            <p:txEl>
                                              <p:pRg st="11" end="11"/>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p:cNvSpPr>
          <p:nvPr/>
        </p:nvSpPr>
        <p:spPr bwMode="auto">
          <a:xfrm>
            <a:off x="2133600" y="404813"/>
            <a:ext cx="69151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7799" bIns="0">
            <a:spAutoFit/>
          </a:bodyPr>
          <a:lstStyle/>
          <a:p>
            <a:pP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pPr>
            <a:r>
              <a:rPr lang="sl-SI" sz="2800">
                <a:solidFill>
                  <a:srgbClr val="193C88"/>
                </a:solidFill>
                <a:latin typeface="Gill Sans MT" pitchFamily="34" charset="-18"/>
                <a:sym typeface="HelNeueSloBold" charset="0"/>
              </a:rPr>
              <a:t>1. Uvod</a:t>
            </a:r>
          </a:p>
        </p:txBody>
      </p:sp>
      <p:sp>
        <p:nvSpPr>
          <p:cNvPr id="3075" name="Rectangle 4"/>
          <p:cNvSpPr>
            <a:spLocks noChangeArrowheads="1"/>
          </p:cNvSpPr>
          <p:nvPr/>
        </p:nvSpPr>
        <p:spPr bwMode="auto">
          <a:xfrm>
            <a:off x="107950" y="4276725"/>
            <a:ext cx="161131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b="1">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a:t>
            </a:r>
            <a:r>
              <a:rPr lang="en-GB" sz="1300">
                <a:solidFill>
                  <a:schemeClr val="bg1"/>
                </a:solidFill>
                <a:latin typeface="Gill Sans MT" pitchFamily="34" charset="-18"/>
              </a:rPr>
              <a:t>v</a:t>
            </a:r>
            <a:r>
              <a:rPr lang="sl-SI" sz="1300">
                <a:solidFill>
                  <a:schemeClr val="bg1"/>
                </a:solidFill>
                <a:latin typeface="Gill Sans MT" pitchFamily="34" charset="-18"/>
              </a:rPr>
              <a:t> problema</a:t>
            </a:r>
          </a:p>
          <a:p>
            <a:pPr marL="179388" indent="-179388">
              <a:spcBef>
                <a:spcPts val="600"/>
              </a:spcBef>
              <a:buFontTx/>
              <a:buAutoNum type="arabicPeriod"/>
            </a:pPr>
            <a:r>
              <a:rPr lang="sl-SI" sz="1300">
                <a:solidFill>
                  <a:schemeClr val="bg1"/>
                </a:solidFill>
                <a:latin typeface="Gill Sans MT" pitchFamily="34" charset="-18"/>
              </a:rPr>
              <a:t>Namen in cilji</a:t>
            </a:r>
          </a:p>
          <a:p>
            <a:pPr marL="179388" indent="-179388">
              <a:spcBef>
                <a:spcPts val="600"/>
              </a:spcBef>
              <a:buFontTx/>
              <a:buAutoNum type="arabicPeriod"/>
            </a:pPr>
            <a:r>
              <a:rPr lang="en-GB" sz="1300" err="1">
                <a:solidFill>
                  <a:schemeClr val="bg1"/>
                </a:solidFill>
                <a:latin typeface="Gill Sans MT" pitchFamily="34" charset="-18"/>
              </a:rPr>
              <a:t>Teoretična</a:t>
            </a:r>
            <a:r>
              <a:rPr lang="en-GB" sz="1300">
                <a:solidFill>
                  <a:schemeClr val="bg1"/>
                </a:solidFill>
                <a:latin typeface="Gill Sans MT" pitchFamily="34" charset="-18"/>
              </a:rPr>
              <a:t> </a:t>
            </a:r>
            <a:r>
              <a:rPr lang="en-GB" sz="1300" err="1">
                <a:solidFill>
                  <a:schemeClr val="bg1"/>
                </a:solidFill>
                <a:latin typeface="Gill Sans MT" pitchFamily="34" charset="-18"/>
              </a:rPr>
              <a:t>izhodišča</a:t>
            </a:r>
            <a:endParaRPr lang="sl-SI" sz="1300">
              <a:solidFill>
                <a:schemeClr val="bg1"/>
              </a:solidFill>
              <a:latin typeface="Gill Sans MT" pitchFamily="34" charset="-18"/>
            </a:endParaRPr>
          </a:p>
          <a:p>
            <a:pPr marL="179388" indent="-179388">
              <a:spcBef>
                <a:spcPts val="600"/>
              </a:spcBef>
              <a:buFontTx/>
              <a:buAutoNum type="arabicPeriod"/>
            </a:pPr>
            <a:r>
              <a:rPr lang="en-GB" sz="1300" err="1">
                <a:solidFill>
                  <a:schemeClr val="bg1"/>
                </a:solidFill>
                <a:latin typeface="Gill Sans MT" pitchFamily="34" charset="-18"/>
              </a:rPr>
              <a:t>Metode</a:t>
            </a:r>
            <a:r>
              <a:rPr lang="en-GB" sz="1300">
                <a:solidFill>
                  <a:schemeClr val="bg1"/>
                </a:solidFill>
                <a:latin typeface="Gill Sans MT" pitchFamily="34" charset="-18"/>
              </a:rPr>
              <a:t> dela</a:t>
            </a:r>
            <a:endParaRPr lang="sl-SI" sz="1300">
              <a:solidFill>
                <a:schemeClr val="bg1"/>
              </a:solidFill>
              <a:latin typeface="Gill Sans MT" pitchFamily="34" charset="-18"/>
            </a:endParaRPr>
          </a:p>
          <a:p>
            <a:pPr marL="179388" indent="-179388">
              <a:spcBef>
                <a:spcPts val="600"/>
              </a:spcBef>
              <a:buFontTx/>
              <a:buAutoNum type="arabicPeriod"/>
            </a:pPr>
            <a:r>
              <a:rPr lang="sl-SI" sz="1300">
                <a:solidFill>
                  <a:schemeClr val="bg1"/>
                </a:solidFill>
                <a:latin typeface="Gill Sans MT" pitchFamily="34" charset="-18"/>
              </a:rPr>
              <a:t>Rezultati</a:t>
            </a:r>
          </a:p>
          <a:p>
            <a:pPr marL="179388" indent="-179388">
              <a:spcBef>
                <a:spcPts val="600"/>
              </a:spcBef>
              <a:buFontTx/>
              <a:buAutoNum type="arabicPeriod"/>
            </a:pPr>
            <a:r>
              <a:rPr lang="sl-SI" sz="1300">
                <a:solidFill>
                  <a:schemeClr val="bg1"/>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3076" name="Rectangle 2"/>
          <p:cNvSpPr>
            <a:spLocks/>
          </p:cNvSpPr>
          <p:nvPr/>
        </p:nvSpPr>
        <p:spPr bwMode="auto">
          <a:xfrm>
            <a:off x="2133600" y="1459479"/>
            <a:ext cx="6915150" cy="815608"/>
          </a:xfrm>
          <a:prstGeom prst="rect">
            <a:avLst/>
          </a:prstGeom>
          <a:noFill/>
          <a:ln w="12700">
            <a:noFill/>
            <a:miter lim="800000"/>
            <a:headEnd/>
            <a:tailEnd/>
          </a:ln>
        </p:spPr>
        <p:txBody>
          <a:bodyPr lIns="0" tIns="0" rIns="57799" bIns="0">
            <a:spAutoFit/>
          </a:bodyPr>
          <a:lstStyle/>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a:latin typeface="Gill Sans MT" pitchFamily="34" charset="-18"/>
                <a:sym typeface="HelNeueSloBold" charset="0"/>
              </a:rPr>
              <a:t>Prekomerne vibracije vodijo v poškodbe.</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a:latin typeface="Gill Sans MT" pitchFamily="34" charset="-18"/>
                <a:sym typeface="HelNeueSloBold" charset="0"/>
              </a:rPr>
              <a:t>Nevarnost</a:t>
            </a:r>
            <a:r>
              <a:rPr lang="en-GB" sz="2400" b="1">
                <a:latin typeface="Gill Sans MT" pitchFamily="34" charset="-18"/>
                <a:sym typeface="HelNeueSloBold" charset="0"/>
              </a:rPr>
              <a:t> resonančnega efekta</a:t>
            </a:r>
            <a:r>
              <a:rPr lang="en-GB" sz="2400">
                <a:latin typeface="Gill Sans MT" pitchFamily="34" charset="-18"/>
                <a:sym typeface="HelNeueSloBold" charset="0"/>
              </a:rPr>
              <a:t>.</a:t>
            </a:r>
          </a:p>
        </p:txBody>
      </p:sp>
      <p:cxnSp>
        <p:nvCxnSpPr>
          <p:cNvPr id="10" name="Straight Connector 9"/>
          <p:cNvCxnSpPr/>
          <p:nvPr/>
        </p:nvCxnSpPr>
        <p:spPr>
          <a:xfrm>
            <a:off x="2209800" y="1143000"/>
            <a:ext cx="6705600" cy="1588"/>
          </a:xfrm>
          <a:prstGeom prst="line">
            <a:avLst/>
          </a:prstGeom>
          <a:ln w="3175" cap="flat" cmpd="sng" algn="ctr">
            <a:solidFill>
              <a:srgbClr val="193C8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7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4A95207-8C27-4113-B6AA-DD1CB4D37400}" type="slidenum">
              <a:rPr lang="en-US" sz="1400" smtClean="0">
                <a:solidFill>
                  <a:srgbClr val="898989"/>
                </a:solidFill>
                <a:latin typeface="Gill Sans MT" pitchFamily="34" charset="-18"/>
              </a:rPr>
              <a:pPr eaLnBrk="1" hangingPunct="1"/>
              <a:t>2</a:t>
            </a:fld>
            <a:endParaRPr lang="en-US" sz="1400">
              <a:solidFill>
                <a:srgbClr val="898989"/>
              </a:solidFill>
              <a:latin typeface="Gill Sans MT" pitchFamily="34" charset="-18"/>
            </a:endParaRPr>
          </a:p>
        </p:txBody>
      </p:sp>
      <p:pic>
        <p:nvPicPr>
          <p:cNvPr id="6" name="Picture 5">
            <a:extLst>
              <a:ext uri="{FF2B5EF4-FFF2-40B4-BE49-F238E27FC236}">
                <a16:creationId xmlns:a16="http://schemas.microsoft.com/office/drawing/2014/main" id="{DC922817-5321-12C2-21F0-C351A9B49A14}"/>
              </a:ext>
            </a:extLst>
          </p:cNvPr>
          <p:cNvPicPr>
            <a:picLocks noChangeAspect="1"/>
          </p:cNvPicPr>
          <p:nvPr/>
        </p:nvPicPr>
        <p:blipFill rotWithShape="1">
          <a:blip r:embed="rId5"/>
          <a:srcRect t="4276"/>
          <a:stretch/>
        </p:blipFill>
        <p:spPr>
          <a:xfrm>
            <a:off x="6084464" y="2521267"/>
            <a:ext cx="2447976" cy="1933638"/>
          </a:xfrm>
          <a:prstGeom prst="rect">
            <a:avLst/>
          </a:prstGeom>
          <a:ln w="19050">
            <a:solidFill>
              <a:srgbClr val="33CCFF"/>
            </a:solidFill>
          </a:ln>
        </p:spPr>
      </p:pic>
      <p:pic>
        <p:nvPicPr>
          <p:cNvPr id="7" name="spring">
            <a:hlinkClick r:id="" action="ppaction://media"/>
            <a:extLst>
              <a:ext uri="{FF2B5EF4-FFF2-40B4-BE49-F238E27FC236}">
                <a16:creationId xmlns:a16="http://schemas.microsoft.com/office/drawing/2014/main" id="{4E800AF1-DE9C-67CB-A913-82E82AD6C2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972" r="2267"/>
          <a:stretch/>
        </p:blipFill>
        <p:spPr>
          <a:xfrm>
            <a:off x="1835695" y="2355681"/>
            <a:ext cx="3916313" cy="2513475"/>
          </a:xfrm>
          <a:prstGeom prst="rect">
            <a:avLst/>
          </a:prstGeom>
          <a:ln w="19050">
            <a:noFill/>
          </a:ln>
        </p:spPr>
      </p:pic>
      <p:sp>
        <p:nvSpPr>
          <p:cNvPr id="8" name="Rectangle 2">
            <a:extLst>
              <a:ext uri="{FF2B5EF4-FFF2-40B4-BE49-F238E27FC236}">
                <a16:creationId xmlns:a16="http://schemas.microsoft.com/office/drawing/2014/main" id="{F5C3D53E-153E-A04D-7386-55A3AFD4C410}"/>
              </a:ext>
            </a:extLst>
          </p:cNvPr>
          <p:cNvSpPr>
            <a:spLocks/>
          </p:cNvSpPr>
          <p:nvPr/>
        </p:nvSpPr>
        <p:spPr bwMode="auto">
          <a:xfrm>
            <a:off x="2133600" y="4745756"/>
            <a:ext cx="7118920" cy="1923604"/>
          </a:xfrm>
          <a:prstGeom prst="rect">
            <a:avLst/>
          </a:prstGeom>
          <a:noFill/>
          <a:ln w="12700">
            <a:noFill/>
            <a:miter lim="800000"/>
            <a:headEnd/>
            <a:tailEnd/>
          </a:ln>
        </p:spPr>
        <p:txBody>
          <a:bodyPr wrap="square" lIns="0" tIns="0" rIns="57799" bIns="0">
            <a:spAutoFit/>
          </a:bodyPr>
          <a:lstStyle/>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400">
              <a:latin typeface="Gill Sans MT" pitchFamily="34" charset="-18"/>
              <a:sym typeface="HelNeueSloBold" charset="0"/>
            </a:endParaRP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a:latin typeface="Gill Sans MT" pitchFamily="34" charset="-18"/>
                <a:sym typeface="HelNeueSloBold" charset="0"/>
              </a:rPr>
              <a:t>Metoda nadzora dinamičnih obremenitev:</a:t>
            </a:r>
            <a:br>
              <a:rPr lang="en-GB" sz="2400">
                <a:latin typeface="Gill Sans MT" pitchFamily="34" charset="-18"/>
                <a:sym typeface="HelNeueSloBold" charset="0"/>
              </a:rPr>
            </a:br>
            <a:r>
              <a:rPr lang="en-GB" sz="2400">
                <a:latin typeface="Gill Sans MT" pitchFamily="34" charset="-18"/>
                <a:sym typeface="HelNeueSloBold" charset="0"/>
              </a:rPr>
              <a:t>			</a:t>
            </a:r>
            <a:r>
              <a:rPr lang="en-GB" sz="2400" b="1">
                <a:solidFill>
                  <a:schemeClr val="accent1"/>
                </a:solidFill>
                <a:effectLst>
                  <a:outerShdw blurRad="50800" dist="38100" dir="2700000" algn="tl" rotWithShape="0">
                    <a:prstClr val="black">
                      <a:alpha val="40000"/>
                    </a:prstClr>
                  </a:outerShdw>
                </a:effectLst>
                <a:latin typeface="Gill Sans MT" pitchFamily="34" charset="-18"/>
                <a:sym typeface="HelNeueSloBold" charset="0"/>
              </a:rPr>
              <a:t>Dinamični vibracijski blažilec (DVB)</a:t>
            </a:r>
            <a:br>
              <a:rPr lang="en-GB" sz="2400" b="1">
                <a:solidFill>
                  <a:schemeClr val="accent1"/>
                </a:solidFill>
                <a:effectLst>
                  <a:outerShdw blurRad="50800" dist="38100" dir="2700000" algn="tl" rotWithShape="0">
                    <a:prstClr val="black">
                      <a:alpha val="40000"/>
                    </a:prstClr>
                  </a:outerShdw>
                </a:effectLst>
                <a:latin typeface="Gill Sans MT" pitchFamily="34" charset="-18"/>
                <a:sym typeface="HelNeueSloBold" charset="0"/>
              </a:rPr>
            </a:br>
            <a:br>
              <a:rPr lang="en-GB" sz="2400" b="1">
                <a:solidFill>
                  <a:schemeClr val="accent1"/>
                </a:solidFill>
                <a:effectLst>
                  <a:outerShdw blurRad="50800" dist="38100" dir="2700000" algn="tl" rotWithShape="0">
                    <a:prstClr val="black">
                      <a:alpha val="40000"/>
                    </a:prstClr>
                  </a:outerShdw>
                </a:effectLst>
                <a:latin typeface="Gill Sans MT" pitchFamily="34" charset="-18"/>
                <a:sym typeface="HelNeueSloBold" charset="0"/>
              </a:rPr>
            </a:br>
            <a:endParaRPr lang="en-GB" sz="2400" b="1">
              <a:solidFill>
                <a:schemeClr val="accent1"/>
              </a:solidFill>
              <a:effectLst>
                <a:outerShdw blurRad="50800" dist="38100" dir="2700000" algn="tl" rotWithShape="0">
                  <a:prstClr val="black">
                    <a:alpha val="40000"/>
                  </a:prstClr>
                </a:outerShdw>
              </a:effectLst>
              <a:latin typeface="Gill Sans MT" pitchFamily="34" charset="-18"/>
              <a:sym typeface="HelNeueSloBold" charset="0"/>
            </a:endParaRPr>
          </a:p>
        </p:txBody>
      </p:sp>
      <p:cxnSp>
        <p:nvCxnSpPr>
          <p:cNvPr id="4" name="Straight Arrow Connector 3">
            <a:extLst>
              <a:ext uri="{FF2B5EF4-FFF2-40B4-BE49-F238E27FC236}">
                <a16:creationId xmlns:a16="http://schemas.microsoft.com/office/drawing/2014/main" id="{F01A1F61-6874-C83C-D8B0-BAF5CA37221E}"/>
              </a:ext>
            </a:extLst>
          </p:cNvPr>
          <p:cNvCxnSpPr>
            <a:cxnSpLocks/>
          </p:cNvCxnSpPr>
          <p:nvPr/>
        </p:nvCxnSpPr>
        <p:spPr>
          <a:xfrm>
            <a:off x="2411760" y="5758656"/>
            <a:ext cx="927833"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6">
                                            <p:txEl>
                                              <p:pRg st="0" end="0"/>
                                            </p:txEl>
                                          </p:spTgt>
                                        </p:tgtEl>
                                        <p:attrNameLst>
                                          <p:attrName>style.visibility</p:attrName>
                                        </p:attrNameLst>
                                      </p:cBhvr>
                                      <p:to>
                                        <p:strVal val="visible"/>
                                      </p:to>
                                    </p:set>
                                    <p:animEffect transition="in" filter="fade">
                                      <p:cBhvr>
                                        <p:cTn id="7" dur="500"/>
                                        <p:tgtEl>
                                          <p:spTgt spid="30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xEl>
                                              <p:pRg st="1" end="1"/>
                                            </p:txEl>
                                          </p:spTgt>
                                        </p:tgtEl>
                                        <p:attrNameLst>
                                          <p:attrName>style.visibility</p:attrName>
                                        </p:attrNameLst>
                                      </p:cBhvr>
                                      <p:to>
                                        <p:strVal val="visible"/>
                                      </p:to>
                                    </p:set>
                                    <p:animEffect transition="in" filter="fade">
                                      <p:cBhvr>
                                        <p:cTn id="12" dur="500"/>
                                        <p:tgtEl>
                                          <p:spTgt spid="307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 presetClass="mediacall" presetSubtype="0" fill="hold" nodeType="withEffect">
                                  <p:stCondLst>
                                    <p:cond delay="0"/>
                                  </p:stCondLst>
                                  <p:childTnLst>
                                    <p:cmd type="call" cmd="playFrom(0.0)">
                                      <p:cBhvr>
                                        <p:cTn id="17" dur="12544" fill="hold"/>
                                        <p:tgtEl>
                                          <p:spTgt spid="7"/>
                                        </p:tgtEl>
                                      </p:cBhvr>
                                    </p:cmd>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500"/>
                                        <p:tgtEl>
                                          <p:spTgt spid="8">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repeatCount="indefinite" fill="remove" display="0">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3" name="Rectangle 7332">
            <a:extLst>
              <a:ext uri="{FF2B5EF4-FFF2-40B4-BE49-F238E27FC236}">
                <a16:creationId xmlns:a16="http://schemas.microsoft.com/office/drawing/2014/main" id="{E674B33A-2C1A-FE65-9AE7-016F4C39ED78}"/>
              </a:ext>
            </a:extLst>
          </p:cNvPr>
          <p:cNvSpPr/>
          <p:nvPr/>
        </p:nvSpPr>
        <p:spPr>
          <a:xfrm>
            <a:off x="4765441" y="3970839"/>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AB107DD3-DA90-8681-0281-4AEEF562BEE7}"/>
              </a:ext>
            </a:extLst>
          </p:cNvPr>
          <p:cNvPicPr>
            <a:picLocks noChangeAspect="1"/>
          </p:cNvPicPr>
          <p:nvPr/>
        </p:nvPicPr>
        <p:blipFill>
          <a:blip r:embed="rId3"/>
          <a:stretch>
            <a:fillRect/>
          </a:stretch>
        </p:blipFill>
        <p:spPr>
          <a:xfrm>
            <a:off x="3081315" y="2272046"/>
            <a:ext cx="4650470" cy="4163575"/>
          </a:xfrm>
          <a:prstGeom prst="rect">
            <a:avLst/>
          </a:prstGeom>
        </p:spPr>
      </p:pic>
      <p:pic>
        <p:nvPicPr>
          <p:cNvPr id="7" name="Picture 6">
            <a:extLst>
              <a:ext uri="{FF2B5EF4-FFF2-40B4-BE49-F238E27FC236}">
                <a16:creationId xmlns:a16="http://schemas.microsoft.com/office/drawing/2014/main" id="{397F2BA2-A2E1-5AEC-A4EF-7547E1C4630A}"/>
              </a:ext>
            </a:extLst>
          </p:cNvPr>
          <p:cNvPicPr>
            <a:picLocks noChangeAspect="1"/>
          </p:cNvPicPr>
          <p:nvPr/>
        </p:nvPicPr>
        <p:blipFill>
          <a:blip r:embed="rId4"/>
          <a:stretch>
            <a:fillRect/>
          </a:stretch>
        </p:blipFill>
        <p:spPr>
          <a:xfrm>
            <a:off x="1773338" y="2373062"/>
            <a:ext cx="7212046" cy="4150477"/>
          </a:xfrm>
          <a:prstGeom prst="rect">
            <a:avLst/>
          </a:prstGeom>
        </p:spPr>
      </p:pic>
      <p:sp>
        <p:nvSpPr>
          <p:cNvPr id="7172"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en-GB" sz="1300" b="1">
                <a:latin typeface="Gill Sans MT" pitchFamily="34" charset="-18"/>
              </a:rPr>
              <a:t>Metode dela</a:t>
            </a:r>
            <a:endParaRPr lang="sl-SI" sz="1300" b="1">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7174"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7E4484C-EEFD-4113-AE25-CB15FFE30CBB}" type="slidenum">
              <a:rPr lang="en-US" sz="1400" smtClean="0">
                <a:solidFill>
                  <a:srgbClr val="898989"/>
                </a:solidFill>
                <a:latin typeface="Gill Sans MT" pitchFamily="34" charset="-18"/>
              </a:rPr>
              <a:pPr eaLnBrk="1" hangingPunct="1"/>
              <a:t>20</a:t>
            </a:fld>
            <a:endParaRPr lang="en-US" sz="1400">
              <a:solidFill>
                <a:srgbClr val="898989"/>
              </a:solidFill>
              <a:latin typeface="Gill Sans MT" pitchFamily="34" charset="-18"/>
            </a:endParaRPr>
          </a:p>
        </p:txBody>
      </p:sp>
      <p:sp>
        <p:nvSpPr>
          <p:cNvPr id="7327" name="Rectangle 2">
            <a:extLst>
              <a:ext uri="{FF2B5EF4-FFF2-40B4-BE49-F238E27FC236}">
                <a16:creationId xmlns:a16="http://schemas.microsoft.com/office/drawing/2014/main" id="{182C90B0-4905-88DF-D247-F74D6FFBF76D}"/>
              </a:ext>
            </a:extLst>
          </p:cNvPr>
          <p:cNvSpPr>
            <a:spLocks/>
          </p:cNvSpPr>
          <p:nvPr/>
        </p:nvSpPr>
        <p:spPr bwMode="auto">
          <a:xfrm>
            <a:off x="2120900" y="132998"/>
            <a:ext cx="6915150" cy="2139047"/>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Eksperimentalna analiza osnovne celice</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Eksperimentalna analiza </a:t>
            </a:r>
            <a:r>
              <a:rPr lang="en-GB" sz="2000" b="1">
                <a:latin typeface="Gill Sans MT" pitchFamily="34" charset="-18"/>
                <a:sym typeface="HelNeueSloBold" charset="0"/>
              </a:rPr>
              <a:t>statike</a:t>
            </a:r>
            <a:r>
              <a:rPr lang="en-GB" sz="2000">
                <a:latin typeface="Gill Sans MT" pitchFamily="34" charset="-18"/>
                <a:sym typeface="HelNeueSloBold" charset="0"/>
              </a:rPr>
              <a:t>: celice, vpete v </a:t>
            </a:r>
            <a:r>
              <a:rPr lang="en-GB" sz="2000" b="1">
                <a:latin typeface="Gill Sans MT" pitchFamily="34" charset="-18"/>
                <a:sym typeface="HelNeueSloBold" charset="0"/>
              </a:rPr>
              <a:t>primež</a:t>
            </a:r>
            <a:br>
              <a:rPr lang="en-GB" sz="2000">
                <a:latin typeface="Gill Sans MT" pitchFamily="34" charset="-18"/>
                <a:sym typeface="HelNeueSloBold" charset="0"/>
              </a:rPr>
            </a:br>
            <a:r>
              <a:rPr lang="en-GB" sz="2000">
                <a:latin typeface="Gill Sans MT" pitchFamily="34" charset="-18"/>
                <a:sym typeface="HelNeueSloBold" charset="0"/>
              </a:rPr>
              <a:t>- določimo </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b="1">
                <a:latin typeface="Gill Sans MT" pitchFamily="34" charset="-18"/>
                <a:sym typeface="HelNeueSloBold" charset="0"/>
              </a:rPr>
              <a:t>Segrevamo</a:t>
            </a:r>
            <a:r>
              <a:rPr lang="en-GB" sz="2000">
                <a:latin typeface="Gill Sans MT" pitchFamily="34" charset="-18"/>
                <a:sym typeface="HelNeueSloBold" charset="0"/>
              </a:rPr>
              <a:t> preko vezja na sliki.</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merimo: </a:t>
            </a:r>
            <a:r>
              <a:rPr lang="en-GB" sz="2000" b="1">
                <a:latin typeface="Gill Sans MT" pitchFamily="34" charset="-18"/>
                <a:sym typeface="HelNeueSloBold" charset="0"/>
              </a:rPr>
              <a:t>pomik</a:t>
            </a:r>
            <a:r>
              <a:rPr lang="en-GB" sz="2000">
                <a:latin typeface="Gill Sans MT" pitchFamily="34" charset="-18"/>
                <a:sym typeface="HelNeueSloBold" charset="0"/>
              </a:rPr>
              <a:t> z laserjem, </a:t>
            </a:r>
            <a:r>
              <a:rPr lang="en-GB" sz="2000" b="1">
                <a:latin typeface="Gill Sans MT" pitchFamily="34" charset="-18"/>
                <a:sym typeface="HelNeueSloBold" charset="0"/>
              </a:rPr>
              <a:t>silo</a:t>
            </a:r>
            <a:r>
              <a:rPr lang="en-GB" sz="2000">
                <a:latin typeface="Gill Sans MT" pitchFamily="34" charset="-18"/>
                <a:sym typeface="HelNeueSloBold" charset="0"/>
              </a:rPr>
              <a:t> s silomerom, </a:t>
            </a:r>
            <a:r>
              <a:rPr lang="en-GB" sz="2000" b="1">
                <a:latin typeface="Gill Sans MT" pitchFamily="34" charset="-18"/>
                <a:sym typeface="HelNeueSloBold" charset="0"/>
              </a:rPr>
              <a:t>temperaturo</a:t>
            </a:r>
            <a:r>
              <a:rPr lang="en-GB" sz="2000">
                <a:latin typeface="Gill Sans MT" pitchFamily="34" charset="-18"/>
                <a:sym typeface="HelNeueSloBold" charset="0"/>
              </a:rPr>
              <a:t> s termočlenom in termokamero. </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ECD2DE9-A1A4-7E5C-890C-374CECD3B786}"/>
                  </a:ext>
                </a:extLst>
              </p:cNvPr>
              <p:cNvSpPr txBox="1"/>
              <p:nvPr/>
            </p:nvSpPr>
            <p:spPr>
              <a:xfrm>
                <a:off x="3565546" y="845694"/>
                <a:ext cx="859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𝐹</m:t>
                      </m:r>
                      <m:d>
                        <m:dPr>
                          <m:ctrlPr>
                            <a:rPr lang="en-GB" i="1">
                              <a:latin typeface="Cambria Math" panose="02040503050406030204" pitchFamily="18" charset="0"/>
                            </a:rPr>
                          </m:ctrlPr>
                        </m:dPr>
                        <m:e>
                          <m:r>
                            <a:rPr lang="en-GB" i="1">
                              <a:latin typeface="Cambria Math" panose="02040503050406030204" pitchFamily="18" charset="0"/>
                            </a:rPr>
                            <m:t>𝑋</m:t>
                          </m:r>
                          <m:r>
                            <a:rPr lang="en-GB" b="0" i="1" smtClean="0">
                              <a:latin typeface="Cambria Math" panose="02040503050406030204" pitchFamily="18" charset="0"/>
                            </a:rPr>
                            <m:t>,</m:t>
                          </m:r>
                          <m:r>
                            <a:rPr lang="en-GB" i="1">
                              <a:latin typeface="Cambria Math" panose="02040503050406030204" pitchFamily="18" charset="0"/>
                            </a:rPr>
                            <m:t>𝑇</m:t>
                          </m:r>
                        </m:e>
                      </m:d>
                    </m:oMath>
                  </m:oMathPara>
                </a14:m>
                <a:endParaRPr lang="en-GB"/>
              </a:p>
            </p:txBody>
          </p:sp>
        </mc:Choice>
        <mc:Fallback>
          <p:sp>
            <p:nvSpPr>
              <p:cNvPr id="11" name="TextBox 10">
                <a:extLst>
                  <a:ext uri="{FF2B5EF4-FFF2-40B4-BE49-F238E27FC236}">
                    <a16:creationId xmlns:a16="http://schemas.microsoft.com/office/drawing/2014/main" id="{7ECD2DE9-A1A4-7E5C-890C-374CECD3B786}"/>
                  </a:ext>
                </a:extLst>
              </p:cNvPr>
              <p:cNvSpPr txBox="1">
                <a:spLocks noRot="1" noChangeAspect="1" noMove="1" noResize="1" noEditPoints="1" noAdjustHandles="1" noChangeArrowheads="1" noChangeShapeType="1" noTextEdit="1"/>
              </p:cNvSpPr>
              <p:nvPr/>
            </p:nvSpPr>
            <p:spPr>
              <a:xfrm>
                <a:off x="3565546" y="845694"/>
                <a:ext cx="859168" cy="369332"/>
              </a:xfrm>
              <a:prstGeom prst="rect">
                <a:avLst/>
              </a:prstGeom>
              <a:blipFill>
                <a:blip r:embed="rId5"/>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A422CC9B-554D-5AFC-A6B2-A8146EF3EC6D}"/>
              </a:ext>
            </a:extLst>
          </p:cNvPr>
          <p:cNvPicPr>
            <a:picLocks noChangeAspect="1"/>
          </p:cNvPicPr>
          <p:nvPr/>
        </p:nvPicPr>
        <p:blipFill>
          <a:blip r:embed="rId6"/>
          <a:stretch>
            <a:fillRect/>
          </a:stretch>
        </p:blipFill>
        <p:spPr>
          <a:xfrm>
            <a:off x="2030137" y="2815883"/>
            <a:ext cx="4841541" cy="37647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 name="Oval 1">
            <a:extLst>
              <a:ext uri="{FF2B5EF4-FFF2-40B4-BE49-F238E27FC236}">
                <a16:creationId xmlns:a16="http://schemas.microsoft.com/office/drawing/2014/main" id="{97E681B6-92AF-CDF9-6F1D-70A702D3AA65}"/>
              </a:ext>
            </a:extLst>
          </p:cNvPr>
          <p:cNvSpPr/>
          <p:nvPr/>
        </p:nvSpPr>
        <p:spPr>
          <a:xfrm>
            <a:off x="7498080" y="2214959"/>
            <a:ext cx="1537970" cy="132834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CFFD881C-3141-3E50-3615-4B6BB7CA7DB9}"/>
              </a:ext>
            </a:extLst>
          </p:cNvPr>
          <p:cNvCxnSpPr>
            <a:cxnSpLocks/>
          </p:cNvCxnSpPr>
          <p:nvPr/>
        </p:nvCxnSpPr>
        <p:spPr>
          <a:xfrm flipH="1" flipV="1">
            <a:off x="6899559" y="2793206"/>
            <a:ext cx="598521" cy="93955"/>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60083B4-DE41-1BD5-C5C7-5B513ABCCBB8}"/>
              </a:ext>
            </a:extLst>
          </p:cNvPr>
          <p:cNvCxnSpPr>
            <a:cxnSpLocks/>
            <a:stCxn id="2" idx="4"/>
          </p:cNvCxnSpPr>
          <p:nvPr/>
        </p:nvCxnSpPr>
        <p:spPr>
          <a:xfrm flipH="1">
            <a:off x="6899559" y="3543300"/>
            <a:ext cx="1367506" cy="305013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037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27">
                                            <p:txEl>
                                              <p:pRg st="1" end="1"/>
                                            </p:txEl>
                                          </p:spTgt>
                                        </p:tgtEl>
                                        <p:attrNameLst>
                                          <p:attrName>style.visibility</p:attrName>
                                        </p:attrNameLst>
                                      </p:cBhvr>
                                      <p:to>
                                        <p:strVal val="visible"/>
                                      </p:to>
                                    </p:set>
                                    <p:animEffect transition="in" filter="fade">
                                      <p:cBhvr>
                                        <p:cTn id="7" dur="500"/>
                                        <p:tgtEl>
                                          <p:spTgt spid="732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27">
                                            <p:txEl>
                                              <p:pRg st="2" end="2"/>
                                            </p:txEl>
                                          </p:spTgt>
                                        </p:tgtEl>
                                        <p:attrNameLst>
                                          <p:attrName>style.visibility</p:attrName>
                                        </p:attrNameLst>
                                      </p:cBhvr>
                                      <p:to>
                                        <p:strVal val="visible"/>
                                      </p:to>
                                    </p:set>
                                    <p:animEffect transition="in" filter="fade">
                                      <p:cBhvr>
                                        <p:cTn id="18" dur="500"/>
                                        <p:tgtEl>
                                          <p:spTgt spid="732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27">
                                            <p:txEl>
                                              <p:pRg st="3" end="3"/>
                                            </p:txEl>
                                          </p:spTgt>
                                        </p:tgtEl>
                                        <p:attrNameLst>
                                          <p:attrName>style.visibility</p:attrName>
                                        </p:attrNameLst>
                                      </p:cBhvr>
                                      <p:to>
                                        <p:strVal val="visible"/>
                                      </p:to>
                                    </p:set>
                                    <p:animEffect transition="in" filter="fade">
                                      <p:cBhvr>
                                        <p:cTn id="23" dur="500"/>
                                        <p:tgtEl>
                                          <p:spTgt spid="7327">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3" name="Rectangle 7332">
            <a:extLst>
              <a:ext uri="{FF2B5EF4-FFF2-40B4-BE49-F238E27FC236}">
                <a16:creationId xmlns:a16="http://schemas.microsoft.com/office/drawing/2014/main" id="{E674B33A-2C1A-FE65-9AE7-016F4C39ED78}"/>
              </a:ext>
            </a:extLst>
          </p:cNvPr>
          <p:cNvSpPr/>
          <p:nvPr/>
        </p:nvSpPr>
        <p:spPr>
          <a:xfrm>
            <a:off x="4765441" y="3970839"/>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72"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en-GB" sz="1300" b="1">
                <a:latin typeface="Gill Sans MT" pitchFamily="34" charset="-18"/>
              </a:rPr>
              <a:t>Metode dela</a:t>
            </a:r>
            <a:endParaRPr lang="sl-SI" sz="1300" b="1">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7174"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7E4484C-EEFD-4113-AE25-CB15FFE30CBB}" type="slidenum">
              <a:rPr lang="en-US" sz="1400" smtClean="0">
                <a:solidFill>
                  <a:srgbClr val="898989"/>
                </a:solidFill>
                <a:latin typeface="Gill Sans MT" pitchFamily="34" charset="-18"/>
              </a:rPr>
              <a:pPr eaLnBrk="1" hangingPunct="1"/>
              <a:t>21</a:t>
            </a:fld>
            <a:endParaRPr lang="en-US" sz="1400">
              <a:solidFill>
                <a:srgbClr val="898989"/>
              </a:solidFill>
              <a:latin typeface="Gill Sans MT" pitchFamily="34" charset="-18"/>
            </a:endParaRPr>
          </a:p>
        </p:txBody>
      </p:sp>
      <p:pic>
        <p:nvPicPr>
          <p:cNvPr id="3" name="Picture 2">
            <a:extLst>
              <a:ext uri="{FF2B5EF4-FFF2-40B4-BE49-F238E27FC236}">
                <a16:creationId xmlns:a16="http://schemas.microsoft.com/office/drawing/2014/main" id="{D3993172-9F5D-610E-4085-B437D26A16CB}"/>
              </a:ext>
            </a:extLst>
          </p:cNvPr>
          <p:cNvPicPr>
            <a:picLocks noChangeAspect="1"/>
          </p:cNvPicPr>
          <p:nvPr/>
        </p:nvPicPr>
        <p:blipFill>
          <a:blip r:embed="rId3"/>
          <a:stretch>
            <a:fillRect/>
          </a:stretch>
        </p:blipFill>
        <p:spPr>
          <a:xfrm>
            <a:off x="2627117" y="2307956"/>
            <a:ext cx="4951969" cy="2939233"/>
          </a:xfrm>
          <a:prstGeom prst="rect">
            <a:avLst/>
          </a:prstGeom>
        </p:spPr>
      </p:pic>
      <p:pic>
        <p:nvPicPr>
          <p:cNvPr id="6" name="Picture 5">
            <a:extLst>
              <a:ext uri="{FF2B5EF4-FFF2-40B4-BE49-F238E27FC236}">
                <a16:creationId xmlns:a16="http://schemas.microsoft.com/office/drawing/2014/main" id="{ED2DD3AA-E513-9394-66AC-AD1B96B0F802}"/>
              </a:ext>
            </a:extLst>
          </p:cNvPr>
          <p:cNvPicPr>
            <a:picLocks noChangeAspect="1"/>
          </p:cNvPicPr>
          <p:nvPr/>
        </p:nvPicPr>
        <p:blipFill>
          <a:blip r:embed="rId4"/>
          <a:stretch>
            <a:fillRect/>
          </a:stretch>
        </p:blipFill>
        <p:spPr>
          <a:xfrm>
            <a:off x="2120900" y="1901852"/>
            <a:ext cx="6915151" cy="3371136"/>
          </a:xfrm>
          <a:prstGeom prst="rect">
            <a:avLst/>
          </a:prstGeom>
        </p:spPr>
      </p:pic>
      <p:sp>
        <p:nvSpPr>
          <p:cNvPr id="7327" name="Rectangle 2">
            <a:extLst>
              <a:ext uri="{FF2B5EF4-FFF2-40B4-BE49-F238E27FC236}">
                <a16:creationId xmlns:a16="http://schemas.microsoft.com/office/drawing/2014/main" id="{182C90B0-4905-88DF-D247-F74D6FFBF76D}"/>
              </a:ext>
            </a:extLst>
          </p:cNvPr>
          <p:cNvSpPr>
            <a:spLocks/>
          </p:cNvSpPr>
          <p:nvPr/>
        </p:nvSpPr>
        <p:spPr bwMode="auto">
          <a:xfrm>
            <a:off x="2120900" y="498758"/>
            <a:ext cx="6915150" cy="754053"/>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Eksperimentalna analiza metamateriala</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b="1">
                <a:latin typeface="Gill Sans MT" pitchFamily="34" charset="-18"/>
                <a:sym typeface="HelNeueSloBold" charset="0"/>
              </a:rPr>
              <a:t>Prenosnost</a:t>
            </a:r>
            <a:r>
              <a:rPr lang="en-GB" sz="2000">
                <a:latin typeface="Gill Sans MT" pitchFamily="34" charset="-18"/>
                <a:sym typeface="HelNeueSloBold" charset="0"/>
              </a:rPr>
              <a:t> opazujemo tudi </a:t>
            </a:r>
            <a:r>
              <a:rPr lang="en-GB" sz="2000" b="1">
                <a:latin typeface="Gill Sans MT" pitchFamily="34" charset="-18"/>
                <a:sym typeface="HelNeueSloBold" charset="0"/>
              </a:rPr>
              <a:t>eksperimentalno</a:t>
            </a:r>
            <a:r>
              <a:rPr lang="en-GB" sz="2000">
                <a:latin typeface="Gill Sans MT" pitchFamily="34" charset="-18"/>
                <a:sym typeface="HelNeueSloBold" charset="0"/>
              </a:rPr>
              <a:t>.</a:t>
            </a:r>
          </a:p>
        </p:txBody>
      </p:sp>
      <p:pic>
        <p:nvPicPr>
          <p:cNvPr id="4" name="Picture 3">
            <a:extLst>
              <a:ext uri="{FF2B5EF4-FFF2-40B4-BE49-F238E27FC236}">
                <a16:creationId xmlns:a16="http://schemas.microsoft.com/office/drawing/2014/main" id="{E3AF22B5-C28A-00A8-6D08-AB5472441A12}"/>
              </a:ext>
            </a:extLst>
          </p:cNvPr>
          <p:cNvPicPr>
            <a:picLocks noChangeAspect="1"/>
          </p:cNvPicPr>
          <p:nvPr/>
        </p:nvPicPr>
        <p:blipFill rotWithShape="1">
          <a:blip r:embed="rId5"/>
          <a:srcRect t="1595"/>
          <a:stretch/>
        </p:blipFill>
        <p:spPr>
          <a:xfrm>
            <a:off x="2777508" y="763886"/>
            <a:ext cx="3055780" cy="6246514"/>
          </a:xfrm>
          <a:prstGeom prst="rect">
            <a:avLst/>
          </a:prstGeom>
          <a:ln>
            <a:noFill/>
          </a:ln>
          <a:effectLst>
            <a:softEdge rad="112500"/>
          </a:effectLst>
        </p:spPr>
      </p:pic>
    </p:spTree>
    <p:extLst>
      <p:ext uri="{BB962C8B-B14F-4D97-AF65-F5344CB8AC3E}">
        <p14:creationId xmlns:p14="http://schemas.microsoft.com/office/powerpoint/2010/main" val="106605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27">
                                            <p:txEl>
                                              <p:pRg st="0" end="0"/>
                                            </p:txEl>
                                          </p:spTgt>
                                        </p:tgtEl>
                                        <p:attrNameLst>
                                          <p:attrName>style.visibility</p:attrName>
                                        </p:attrNameLst>
                                      </p:cBhvr>
                                      <p:to>
                                        <p:strVal val="visible"/>
                                      </p:to>
                                    </p:set>
                                    <p:animEffect transition="in" filter="fade">
                                      <p:cBhvr>
                                        <p:cTn id="7" dur="500"/>
                                        <p:tgtEl>
                                          <p:spTgt spid="73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27">
                                            <p:txEl>
                                              <p:pRg st="1" end="1"/>
                                            </p:txEl>
                                          </p:spTgt>
                                        </p:tgtEl>
                                        <p:attrNameLst>
                                          <p:attrName>style.visibility</p:attrName>
                                        </p:attrNameLst>
                                      </p:cBhvr>
                                      <p:to>
                                        <p:strVal val="visible"/>
                                      </p:to>
                                    </p:set>
                                    <p:animEffect transition="in" filter="fade">
                                      <p:cBhvr>
                                        <p:cTn id="12" dur="500"/>
                                        <p:tgtEl>
                                          <p:spTgt spid="732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E1FAD5-FD84-B11F-9E94-81DD40B7F1A9}"/>
              </a:ext>
            </a:extLst>
          </p:cNvPr>
          <p:cNvSpPr/>
          <p:nvPr/>
        </p:nvSpPr>
        <p:spPr>
          <a:xfrm>
            <a:off x="4765441" y="3992318"/>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96"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Metode dela</a:t>
            </a:r>
          </a:p>
          <a:p>
            <a:pPr marL="179388" indent="-179388">
              <a:spcBef>
                <a:spcPts val="600"/>
              </a:spcBef>
              <a:buFontTx/>
              <a:buAutoNum type="arabicPeriod"/>
            </a:pPr>
            <a:r>
              <a:rPr lang="sl-SI" sz="1300" b="1">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819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F5A9BAA-694A-4DA3-888A-9AA4C722173B}" type="slidenum">
              <a:rPr lang="en-US" sz="1400" smtClean="0">
                <a:solidFill>
                  <a:srgbClr val="898989"/>
                </a:solidFill>
                <a:latin typeface="Gill Sans MT" pitchFamily="34" charset="-18"/>
              </a:rPr>
              <a:pPr eaLnBrk="1" hangingPunct="1"/>
              <a:t>22</a:t>
            </a:fld>
            <a:endParaRPr lang="en-US" sz="1400">
              <a:solidFill>
                <a:srgbClr val="898989"/>
              </a:solidFill>
              <a:latin typeface="Gill Sans MT" pitchFamily="34" charset="-18"/>
            </a:endParaRPr>
          </a:p>
        </p:txBody>
      </p:sp>
      <p:sp>
        <p:nvSpPr>
          <p:cNvPr id="9" name="Rectangle 2">
            <a:extLst>
              <a:ext uri="{FF2B5EF4-FFF2-40B4-BE49-F238E27FC236}">
                <a16:creationId xmlns:a16="http://schemas.microsoft.com/office/drawing/2014/main" id="{24F125E0-780F-5759-11B7-380CF026A305}"/>
              </a:ext>
            </a:extLst>
          </p:cNvPr>
          <p:cNvSpPr>
            <a:spLocks/>
          </p:cNvSpPr>
          <p:nvPr/>
        </p:nvSpPr>
        <p:spPr bwMode="auto">
          <a:xfrm>
            <a:off x="2120900" y="1053722"/>
            <a:ext cx="6915150" cy="1200329"/>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Rezultati statičnih analiz osovne celice</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Eksperimentalni potek sile pri različnih temperaturah</a:t>
            </a: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400" b="1">
              <a:solidFill>
                <a:schemeClr val="accent1"/>
              </a:solidFill>
              <a:latin typeface="Gill Sans MT" pitchFamily="34" charset="-18"/>
              <a:sym typeface="HelNeueSloBold" charset="0"/>
            </a:endParaRPr>
          </a:p>
        </p:txBody>
      </p:sp>
      <p:pic>
        <p:nvPicPr>
          <p:cNvPr id="4" name="Picture 3">
            <a:extLst>
              <a:ext uri="{FF2B5EF4-FFF2-40B4-BE49-F238E27FC236}">
                <a16:creationId xmlns:a16="http://schemas.microsoft.com/office/drawing/2014/main" id="{D3045CBF-E71F-C1DC-FBA7-2A9B056012BF}"/>
              </a:ext>
            </a:extLst>
          </p:cNvPr>
          <p:cNvPicPr>
            <a:picLocks noChangeAspect="1"/>
          </p:cNvPicPr>
          <p:nvPr/>
        </p:nvPicPr>
        <p:blipFill>
          <a:blip r:embed="rId3"/>
          <a:stretch>
            <a:fillRect/>
          </a:stretch>
        </p:blipFill>
        <p:spPr>
          <a:xfrm>
            <a:off x="2080412" y="2057132"/>
            <a:ext cx="6429151" cy="3772168"/>
          </a:xfrm>
          <a:prstGeom prst="rect">
            <a:avLst/>
          </a:prstGeom>
        </p:spPr>
      </p:pic>
      <p:cxnSp>
        <p:nvCxnSpPr>
          <p:cNvPr id="2" name="Straight Arrow Connector 1">
            <a:extLst>
              <a:ext uri="{FF2B5EF4-FFF2-40B4-BE49-F238E27FC236}">
                <a16:creationId xmlns:a16="http://schemas.microsoft.com/office/drawing/2014/main" id="{4124528D-C033-BAD2-D668-B3280C5C5E42}"/>
              </a:ext>
            </a:extLst>
          </p:cNvPr>
          <p:cNvCxnSpPr>
            <a:cxnSpLocks/>
          </p:cNvCxnSpPr>
          <p:nvPr/>
        </p:nvCxnSpPr>
        <p:spPr>
          <a:xfrm>
            <a:off x="4995436" y="3498792"/>
            <a:ext cx="516364" cy="68585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A6C2BB-B1C7-CB7B-D4AE-C6FEC7736624}"/>
                  </a:ext>
                </a:extLst>
              </p:cNvPr>
              <p:cNvSpPr txBox="1"/>
              <p:nvPr/>
            </p:nvSpPr>
            <p:spPr>
              <a:xfrm>
                <a:off x="4572000" y="3185079"/>
                <a:ext cx="4921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rgbClr val="FF0000"/>
                          </a:solidFill>
                          <a:latin typeface="Cambria Math" panose="02040503050406030204" pitchFamily="18" charset="0"/>
                        </a:rPr>
                        <m:t>𝛥</m:t>
                      </m:r>
                      <m:r>
                        <a:rPr lang="en-GB" i="1" smtClean="0">
                          <a:solidFill>
                            <a:srgbClr val="FF0000"/>
                          </a:solidFill>
                          <a:latin typeface="Cambria Math" panose="02040503050406030204" pitchFamily="18" charset="0"/>
                        </a:rPr>
                        <m:t>𝑇</m:t>
                      </m:r>
                    </m:oMath>
                  </m:oMathPara>
                </a14:m>
                <a:endParaRPr lang="en-GB">
                  <a:solidFill>
                    <a:srgbClr val="FF0000"/>
                  </a:solidFill>
                </a:endParaRPr>
              </a:p>
            </p:txBody>
          </p:sp>
        </mc:Choice>
        <mc:Fallback>
          <p:sp>
            <p:nvSpPr>
              <p:cNvPr id="3" name="TextBox 2">
                <a:extLst>
                  <a:ext uri="{FF2B5EF4-FFF2-40B4-BE49-F238E27FC236}">
                    <a16:creationId xmlns:a16="http://schemas.microsoft.com/office/drawing/2014/main" id="{FDA6C2BB-B1C7-CB7B-D4AE-C6FEC7736624}"/>
                  </a:ext>
                </a:extLst>
              </p:cNvPr>
              <p:cNvSpPr txBox="1">
                <a:spLocks noRot="1" noChangeAspect="1" noMove="1" noResize="1" noEditPoints="1" noAdjustHandles="1" noChangeArrowheads="1" noChangeShapeType="1" noTextEdit="1"/>
              </p:cNvSpPr>
              <p:nvPr/>
            </p:nvSpPr>
            <p:spPr>
              <a:xfrm>
                <a:off x="4572000" y="3185079"/>
                <a:ext cx="492125" cy="369332"/>
              </a:xfrm>
              <a:prstGeom prst="rect">
                <a:avLst/>
              </a:prstGeom>
              <a:blipFill>
                <a:blip r:embed="rId4"/>
                <a:stretch>
                  <a:fillRect/>
                </a:stretch>
              </a:blipFill>
            </p:spPr>
            <p:txBody>
              <a:bodyPr/>
              <a:lstStyle/>
              <a:p>
                <a:r>
                  <a:rPr lang="en-GB">
                    <a:noFill/>
                  </a:rPr>
                  <a:t> </a:t>
                </a:r>
              </a:p>
            </p:txBody>
          </p:sp>
        </mc:Fallback>
      </mc:AlternateContent>
      <p:sp>
        <p:nvSpPr>
          <p:cNvPr id="6" name="Rectangle 2">
            <a:extLst>
              <a:ext uri="{FF2B5EF4-FFF2-40B4-BE49-F238E27FC236}">
                <a16:creationId xmlns:a16="http://schemas.microsoft.com/office/drawing/2014/main" id="{8E1A1049-B488-A490-8F3B-47A51577CEDB}"/>
              </a:ext>
            </a:extLst>
          </p:cNvPr>
          <p:cNvSpPr>
            <a:spLocks/>
          </p:cNvSpPr>
          <p:nvPr/>
        </p:nvSpPr>
        <p:spPr bwMode="auto">
          <a:xfrm>
            <a:off x="2133600" y="404813"/>
            <a:ext cx="6915150" cy="430212"/>
          </a:xfrm>
          <a:prstGeom prst="rect">
            <a:avLst/>
          </a:prstGeom>
          <a:noFill/>
          <a:ln w="12700">
            <a:noFill/>
            <a:miter lim="800000"/>
            <a:headEnd/>
            <a:tailEnd/>
          </a:ln>
        </p:spPr>
        <p:txBody>
          <a:bodyPr lIns="0" tIns="0" rIns="57799" bIns="0">
            <a:spAutoFit/>
          </a:bodyPr>
          <a:lstStyle/>
          <a:p>
            <a:pPr>
              <a:spcBef>
                <a:spcPts val="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sl-SI" sz="2800" spc="-100">
                <a:solidFill>
                  <a:srgbClr val="193C88"/>
                </a:solidFill>
                <a:latin typeface="Gill Sans MT" pitchFamily="34" charset="-18"/>
                <a:sym typeface="HelNeueSloBold" charset="0"/>
              </a:rPr>
              <a:t>6. Rezultati</a:t>
            </a:r>
          </a:p>
        </p:txBody>
      </p:sp>
      <p:cxnSp>
        <p:nvCxnSpPr>
          <p:cNvPr id="8" name="Straight Connector 7">
            <a:extLst>
              <a:ext uri="{FF2B5EF4-FFF2-40B4-BE49-F238E27FC236}">
                <a16:creationId xmlns:a16="http://schemas.microsoft.com/office/drawing/2014/main" id="{297342D0-6056-FE92-746C-4F838E2EDE6A}"/>
              </a:ext>
            </a:extLst>
          </p:cNvPr>
          <p:cNvCxnSpPr/>
          <p:nvPr/>
        </p:nvCxnSpPr>
        <p:spPr>
          <a:xfrm>
            <a:off x="2133600" y="914795"/>
            <a:ext cx="6705600" cy="1588"/>
          </a:xfrm>
          <a:prstGeom prst="line">
            <a:avLst/>
          </a:prstGeom>
          <a:ln w="3175" cap="flat" cmpd="sng" algn="ctr">
            <a:solidFill>
              <a:srgbClr val="193C8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2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E1FAD5-FD84-B11F-9E94-81DD40B7F1A9}"/>
              </a:ext>
            </a:extLst>
          </p:cNvPr>
          <p:cNvSpPr/>
          <p:nvPr/>
        </p:nvSpPr>
        <p:spPr>
          <a:xfrm>
            <a:off x="4765441" y="3992318"/>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96"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Metode dela</a:t>
            </a:r>
          </a:p>
          <a:p>
            <a:pPr marL="179388" indent="-179388">
              <a:spcBef>
                <a:spcPts val="600"/>
              </a:spcBef>
              <a:buFontTx/>
              <a:buAutoNum type="arabicPeriod"/>
            </a:pPr>
            <a:r>
              <a:rPr lang="sl-SI" sz="1300" b="1">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819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F5A9BAA-694A-4DA3-888A-9AA4C722173B}" type="slidenum">
              <a:rPr lang="en-US" sz="1400" smtClean="0">
                <a:solidFill>
                  <a:srgbClr val="898989"/>
                </a:solidFill>
                <a:latin typeface="Gill Sans MT" pitchFamily="34" charset="-18"/>
              </a:rPr>
              <a:pPr eaLnBrk="1" hangingPunct="1"/>
              <a:t>23</a:t>
            </a:fld>
            <a:endParaRPr lang="en-US" sz="1400">
              <a:solidFill>
                <a:srgbClr val="898989"/>
              </a:solidFill>
              <a:latin typeface="Gill Sans MT" pitchFamily="34" charset="-18"/>
            </a:endParaRPr>
          </a:p>
        </p:txBody>
      </p:sp>
      <p:pic>
        <p:nvPicPr>
          <p:cNvPr id="4" name="Picture 3">
            <a:extLst>
              <a:ext uri="{FF2B5EF4-FFF2-40B4-BE49-F238E27FC236}">
                <a16:creationId xmlns:a16="http://schemas.microsoft.com/office/drawing/2014/main" id="{BFE9DB65-5E5A-9DEB-9267-A4622BFB739D}"/>
              </a:ext>
            </a:extLst>
          </p:cNvPr>
          <p:cNvPicPr>
            <a:picLocks noChangeAspect="1"/>
          </p:cNvPicPr>
          <p:nvPr/>
        </p:nvPicPr>
        <p:blipFill>
          <a:blip r:embed="rId3"/>
          <a:stretch>
            <a:fillRect/>
          </a:stretch>
        </p:blipFill>
        <p:spPr>
          <a:xfrm>
            <a:off x="1783094" y="1680295"/>
            <a:ext cx="3482276" cy="4643035"/>
          </a:xfrm>
          <a:prstGeom prst="rect">
            <a:avLst/>
          </a:prstGeom>
        </p:spPr>
      </p:pic>
      <p:pic>
        <p:nvPicPr>
          <p:cNvPr id="13" name="Picture 12">
            <a:extLst>
              <a:ext uri="{FF2B5EF4-FFF2-40B4-BE49-F238E27FC236}">
                <a16:creationId xmlns:a16="http://schemas.microsoft.com/office/drawing/2014/main" id="{B2A98CE5-96D7-DAF5-25F8-BA76B8C3F5FE}"/>
              </a:ext>
            </a:extLst>
          </p:cNvPr>
          <p:cNvPicPr>
            <a:picLocks noChangeAspect="1"/>
          </p:cNvPicPr>
          <p:nvPr/>
        </p:nvPicPr>
        <p:blipFill rotWithShape="1">
          <a:blip r:embed="rId4"/>
          <a:srcRect l="2971" r="1815"/>
          <a:stretch/>
        </p:blipFill>
        <p:spPr>
          <a:xfrm>
            <a:off x="5235018" y="1560393"/>
            <a:ext cx="3902845" cy="4984625"/>
          </a:xfrm>
          <a:prstGeom prst="rect">
            <a:avLst/>
          </a:prstGeom>
        </p:spPr>
      </p:pic>
      <p:sp>
        <p:nvSpPr>
          <p:cNvPr id="9" name="Rectangle 2">
            <a:extLst>
              <a:ext uri="{FF2B5EF4-FFF2-40B4-BE49-F238E27FC236}">
                <a16:creationId xmlns:a16="http://schemas.microsoft.com/office/drawing/2014/main" id="{24F125E0-780F-5759-11B7-380CF026A305}"/>
              </a:ext>
            </a:extLst>
          </p:cNvPr>
          <p:cNvSpPr>
            <a:spLocks/>
          </p:cNvSpPr>
          <p:nvPr/>
        </p:nvSpPr>
        <p:spPr bwMode="auto">
          <a:xfrm>
            <a:off x="2120900" y="1053722"/>
            <a:ext cx="6915150" cy="369332"/>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Disperzijske krivulje in numerična prenosnost</a:t>
            </a:r>
          </a:p>
        </p:txBody>
      </p:sp>
      <p:cxnSp>
        <p:nvCxnSpPr>
          <p:cNvPr id="2" name="Straight Arrow Connector 1">
            <a:extLst>
              <a:ext uri="{FF2B5EF4-FFF2-40B4-BE49-F238E27FC236}">
                <a16:creationId xmlns:a16="http://schemas.microsoft.com/office/drawing/2014/main" id="{B8D94799-E1CD-98EC-93E8-D77EDCD4D777}"/>
              </a:ext>
            </a:extLst>
          </p:cNvPr>
          <p:cNvCxnSpPr>
            <a:cxnSpLocks/>
          </p:cNvCxnSpPr>
          <p:nvPr/>
        </p:nvCxnSpPr>
        <p:spPr>
          <a:xfrm>
            <a:off x="6579316" y="4681243"/>
            <a:ext cx="903524"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34A0604-D36E-6C20-6734-3EB7636BFCAF}"/>
                  </a:ext>
                </a:extLst>
              </p:cNvPr>
              <p:cNvSpPr txBox="1"/>
              <p:nvPr/>
            </p:nvSpPr>
            <p:spPr>
              <a:xfrm>
                <a:off x="6155880" y="4367530"/>
                <a:ext cx="4921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rgbClr val="FF0000"/>
                          </a:solidFill>
                          <a:latin typeface="Cambria Math" panose="02040503050406030204" pitchFamily="18" charset="0"/>
                        </a:rPr>
                        <m:t>𝛥</m:t>
                      </m:r>
                      <m:r>
                        <a:rPr lang="en-GB" i="1" smtClean="0">
                          <a:solidFill>
                            <a:srgbClr val="FF0000"/>
                          </a:solidFill>
                          <a:latin typeface="Cambria Math" panose="02040503050406030204" pitchFamily="18" charset="0"/>
                        </a:rPr>
                        <m:t>𝑇</m:t>
                      </m:r>
                    </m:oMath>
                  </m:oMathPara>
                </a14:m>
                <a:endParaRPr lang="en-GB">
                  <a:solidFill>
                    <a:srgbClr val="FF0000"/>
                  </a:solidFill>
                </a:endParaRPr>
              </a:p>
            </p:txBody>
          </p:sp>
        </mc:Choice>
        <mc:Fallback>
          <p:sp>
            <p:nvSpPr>
              <p:cNvPr id="3" name="TextBox 2">
                <a:extLst>
                  <a:ext uri="{FF2B5EF4-FFF2-40B4-BE49-F238E27FC236}">
                    <a16:creationId xmlns:a16="http://schemas.microsoft.com/office/drawing/2014/main" id="{334A0604-D36E-6C20-6734-3EB7636BFCAF}"/>
                  </a:ext>
                </a:extLst>
              </p:cNvPr>
              <p:cNvSpPr txBox="1">
                <a:spLocks noRot="1" noChangeAspect="1" noMove="1" noResize="1" noEditPoints="1" noAdjustHandles="1" noChangeArrowheads="1" noChangeShapeType="1" noTextEdit="1"/>
              </p:cNvSpPr>
              <p:nvPr/>
            </p:nvSpPr>
            <p:spPr>
              <a:xfrm>
                <a:off x="6155880" y="4367530"/>
                <a:ext cx="492125" cy="369332"/>
              </a:xfrm>
              <a:prstGeom prst="rect">
                <a:avLst/>
              </a:prstGeom>
              <a:blipFill>
                <a:blip r:embed="rId5"/>
                <a:stretch>
                  <a:fillRect/>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A54F6CC8-3F8F-6497-17DC-00590C5FEC93}"/>
              </a:ext>
            </a:extLst>
          </p:cNvPr>
          <p:cNvCxnSpPr>
            <a:cxnSpLocks/>
          </p:cNvCxnSpPr>
          <p:nvPr/>
        </p:nvCxnSpPr>
        <p:spPr>
          <a:xfrm flipV="1">
            <a:off x="2385447" y="3917961"/>
            <a:ext cx="0" cy="152656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B13BCE7-E7FE-CE9C-0524-2F9B68881624}"/>
                  </a:ext>
                </a:extLst>
              </p:cNvPr>
              <p:cNvSpPr txBox="1"/>
              <p:nvPr/>
            </p:nvSpPr>
            <p:spPr>
              <a:xfrm>
                <a:off x="2374380" y="5084002"/>
                <a:ext cx="4921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rgbClr val="FF0000"/>
                          </a:solidFill>
                          <a:latin typeface="Cambria Math" panose="02040503050406030204" pitchFamily="18" charset="0"/>
                        </a:rPr>
                        <m:t>𝛥</m:t>
                      </m:r>
                      <m:r>
                        <a:rPr lang="en-GB" i="1" smtClean="0">
                          <a:solidFill>
                            <a:srgbClr val="FF0000"/>
                          </a:solidFill>
                          <a:latin typeface="Cambria Math" panose="02040503050406030204" pitchFamily="18" charset="0"/>
                        </a:rPr>
                        <m:t>𝑇</m:t>
                      </m:r>
                    </m:oMath>
                  </m:oMathPara>
                </a14:m>
                <a:endParaRPr lang="en-GB">
                  <a:solidFill>
                    <a:srgbClr val="FF0000"/>
                  </a:solidFill>
                </a:endParaRPr>
              </a:p>
            </p:txBody>
          </p:sp>
        </mc:Choice>
        <mc:Fallback>
          <p:sp>
            <p:nvSpPr>
              <p:cNvPr id="8" name="TextBox 7">
                <a:extLst>
                  <a:ext uri="{FF2B5EF4-FFF2-40B4-BE49-F238E27FC236}">
                    <a16:creationId xmlns:a16="http://schemas.microsoft.com/office/drawing/2014/main" id="{8B13BCE7-E7FE-CE9C-0524-2F9B68881624}"/>
                  </a:ext>
                </a:extLst>
              </p:cNvPr>
              <p:cNvSpPr txBox="1">
                <a:spLocks noRot="1" noChangeAspect="1" noMove="1" noResize="1" noEditPoints="1" noAdjustHandles="1" noChangeArrowheads="1" noChangeShapeType="1" noTextEdit="1"/>
              </p:cNvSpPr>
              <p:nvPr/>
            </p:nvSpPr>
            <p:spPr>
              <a:xfrm>
                <a:off x="2374380" y="5084002"/>
                <a:ext cx="492125" cy="369332"/>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0946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E1FAD5-FD84-B11F-9E94-81DD40B7F1A9}"/>
              </a:ext>
            </a:extLst>
          </p:cNvPr>
          <p:cNvSpPr/>
          <p:nvPr/>
        </p:nvSpPr>
        <p:spPr>
          <a:xfrm>
            <a:off x="4765441" y="3992318"/>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96"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Metode dela</a:t>
            </a:r>
          </a:p>
          <a:p>
            <a:pPr marL="179388" indent="-179388">
              <a:spcBef>
                <a:spcPts val="600"/>
              </a:spcBef>
              <a:buFontTx/>
              <a:buAutoNum type="arabicPeriod"/>
            </a:pPr>
            <a:r>
              <a:rPr lang="sl-SI" sz="1300" b="1">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819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F5A9BAA-694A-4DA3-888A-9AA4C722173B}" type="slidenum">
              <a:rPr lang="en-US" sz="1400" smtClean="0">
                <a:solidFill>
                  <a:srgbClr val="898989"/>
                </a:solidFill>
                <a:latin typeface="Gill Sans MT" pitchFamily="34" charset="-18"/>
              </a:rPr>
              <a:pPr eaLnBrk="1" hangingPunct="1"/>
              <a:t>24</a:t>
            </a:fld>
            <a:endParaRPr lang="en-US" sz="1400">
              <a:solidFill>
                <a:srgbClr val="898989"/>
              </a:solidFill>
              <a:latin typeface="Gill Sans MT" pitchFamily="34" charset="-18"/>
            </a:endParaRPr>
          </a:p>
        </p:txBody>
      </p:sp>
      <p:sp>
        <p:nvSpPr>
          <p:cNvPr id="9" name="Rectangle 2">
            <a:extLst>
              <a:ext uri="{FF2B5EF4-FFF2-40B4-BE49-F238E27FC236}">
                <a16:creationId xmlns:a16="http://schemas.microsoft.com/office/drawing/2014/main" id="{24F125E0-780F-5759-11B7-380CF026A305}"/>
              </a:ext>
            </a:extLst>
          </p:cNvPr>
          <p:cNvSpPr>
            <a:spLocks/>
          </p:cNvSpPr>
          <p:nvPr/>
        </p:nvSpPr>
        <p:spPr bwMode="auto">
          <a:xfrm>
            <a:off x="2120900" y="312982"/>
            <a:ext cx="6915150" cy="369332"/>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Eksperimentalna prenosnost metamateriala</a:t>
            </a:r>
          </a:p>
        </p:txBody>
      </p:sp>
      <p:pic>
        <p:nvPicPr>
          <p:cNvPr id="4" name="Picture 3">
            <a:extLst>
              <a:ext uri="{FF2B5EF4-FFF2-40B4-BE49-F238E27FC236}">
                <a16:creationId xmlns:a16="http://schemas.microsoft.com/office/drawing/2014/main" id="{D445DF74-7C99-630A-61C6-75B9D4640D79}"/>
              </a:ext>
            </a:extLst>
          </p:cNvPr>
          <p:cNvPicPr>
            <a:picLocks noChangeAspect="1"/>
          </p:cNvPicPr>
          <p:nvPr/>
        </p:nvPicPr>
        <p:blipFill rotWithShape="1">
          <a:blip r:embed="rId3"/>
          <a:srcRect b="28943"/>
          <a:stretch/>
        </p:blipFill>
        <p:spPr>
          <a:xfrm>
            <a:off x="2462690" y="1450335"/>
            <a:ext cx="5157309" cy="5270726"/>
          </a:xfrm>
          <a:prstGeom prst="rect">
            <a:avLst/>
          </a:prstGeom>
        </p:spPr>
      </p:pic>
      <p:sp>
        <p:nvSpPr>
          <p:cNvPr id="6" name="Rectangle 2">
            <a:extLst>
              <a:ext uri="{FF2B5EF4-FFF2-40B4-BE49-F238E27FC236}">
                <a16:creationId xmlns:a16="http://schemas.microsoft.com/office/drawing/2014/main" id="{69FCD1A5-B281-8246-894B-9073B8656F45}"/>
              </a:ext>
            </a:extLst>
          </p:cNvPr>
          <p:cNvSpPr>
            <a:spLocks/>
          </p:cNvSpPr>
          <p:nvPr/>
        </p:nvSpPr>
        <p:spPr bwMode="auto">
          <a:xfrm>
            <a:off x="1882141" y="818661"/>
            <a:ext cx="7268604" cy="692497"/>
          </a:xfrm>
          <a:prstGeom prst="rect">
            <a:avLst/>
          </a:prstGeom>
          <a:noFill/>
          <a:ln w="12700">
            <a:noFill/>
            <a:miter lim="800000"/>
            <a:headEnd/>
            <a:tailEnd/>
          </a:ln>
        </p:spPr>
        <p:txBody>
          <a:bodyPr wrap="square" lIns="0" tIns="0" rIns="57799" bIns="0">
            <a:spAutoFit/>
          </a:bodyPr>
          <a:lstStyle/>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Brez negativnih nosilcev se eksperiment in teorija pokrivata!</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Težava v lezenju materiala!</a:t>
            </a:r>
          </a:p>
        </p:txBody>
      </p:sp>
    </p:spTree>
    <p:extLst>
      <p:ext uri="{BB962C8B-B14F-4D97-AF65-F5344CB8AC3E}">
        <p14:creationId xmlns:p14="http://schemas.microsoft.com/office/powerpoint/2010/main" val="265363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p:cNvSpPr>
          <p:nvPr/>
        </p:nvSpPr>
        <p:spPr bwMode="auto">
          <a:xfrm>
            <a:off x="2133600" y="404813"/>
            <a:ext cx="69151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7799" bIns="0">
            <a:spAutoFit/>
          </a:bodyPr>
          <a:lstStyle/>
          <a:p>
            <a:pP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pPr>
            <a:r>
              <a:rPr lang="sl-SI" sz="2800">
                <a:solidFill>
                  <a:srgbClr val="193C88"/>
                </a:solidFill>
                <a:latin typeface="Gill Sans MT" pitchFamily="34" charset="-18"/>
                <a:sym typeface="HelNeueSloBold" charset="0"/>
              </a:rPr>
              <a:t>7. Zaključek</a:t>
            </a:r>
          </a:p>
        </p:txBody>
      </p:sp>
      <p:cxnSp>
        <p:nvCxnSpPr>
          <p:cNvPr id="10" name="Straight Connector 9"/>
          <p:cNvCxnSpPr/>
          <p:nvPr/>
        </p:nvCxnSpPr>
        <p:spPr>
          <a:xfrm>
            <a:off x="2209800" y="1143000"/>
            <a:ext cx="6705600" cy="1588"/>
          </a:xfrm>
          <a:prstGeom prst="line">
            <a:avLst/>
          </a:prstGeom>
          <a:ln w="3175" cap="flat" cmpd="sng" algn="ctr">
            <a:solidFill>
              <a:srgbClr val="193C8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20"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b="1">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8" name="Rectangle 2"/>
          <p:cNvSpPr>
            <a:spLocks/>
          </p:cNvSpPr>
          <p:nvPr/>
        </p:nvSpPr>
        <p:spPr bwMode="auto">
          <a:xfrm>
            <a:off x="2133600" y="1341438"/>
            <a:ext cx="6915150" cy="4724370"/>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latin typeface="Gill Sans MT" pitchFamily="34" charset="-18"/>
                <a:sym typeface="HelNeueSloBold" charset="0"/>
              </a:rPr>
              <a:t>Ugotovitve:</a:t>
            </a:r>
            <a:endParaRPr lang="sl-SI" sz="2400" b="1">
              <a:latin typeface="Gill Sans MT" pitchFamily="34" charset="-18"/>
              <a:sym typeface="HelNeueSloBold" charset="0"/>
            </a:endParaRP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Zasnovali smo metamaterialni vibroizolator,</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prisotnost pasovnih vrzeli nudi vibroizolacijo,</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adaptivno lahko krmilimo vrzeli s segrevanjem preko Joulovega toka,</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zaradi lezenja eksperimentalne kvazi-ničelne togosti nismo dosegli, </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s prilagojenimi eksperimenti, smo ugotovili, da se teoretični model in eksperiment vseeno ujemata</a:t>
            </a:r>
          </a:p>
          <a:p>
            <a:pPr indent="180000">
              <a:spcBef>
                <a:spcPts val="600"/>
              </a:spcBef>
              <a:buFont typeface="Arial"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a:latin typeface="Gill Sans MT" pitchFamily="34" charset="-18"/>
              <a:sym typeface="HelNeueSloBold" charset="0"/>
            </a:endParaRP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latin typeface="Gill Sans MT" pitchFamily="34" charset="-18"/>
                <a:sym typeface="HelNeueSloBold" charset="0"/>
              </a:rPr>
              <a:t>Predlogi za nadaljno delo:</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Iskanje materiala, ki ne izkazuje časovnega lezenja.</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Segrevanje celotnega metamateriala, ne le celice.</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a:latin typeface="Gill Sans MT" pitchFamily="34" charset="-18"/>
                <a:sym typeface="HelNeueSloBold" charset="0"/>
              </a:rPr>
              <a:t>Nadgradnja enodimenzionalne verige v 3D metamaterial</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sp>
        <p:nvSpPr>
          <p:cNvPr id="9222" name="Slide Number Placeholder 8"/>
          <p:cNvSpPr txBox="1">
            <a:spLocks/>
          </p:cNvSpPr>
          <p:nvPr/>
        </p:nvSpPr>
        <p:spPr bwMode="auto">
          <a:xfrm>
            <a:off x="6902450" y="64484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fld id="{EE51A472-DB32-4EF5-9C14-6F32DF1A5E90}" type="slidenum">
              <a:rPr lang="en-US" sz="1400">
                <a:solidFill>
                  <a:srgbClr val="898989"/>
                </a:solidFill>
                <a:latin typeface="Gill Sans MT" pitchFamily="34" charset="-18"/>
              </a:rPr>
              <a:pPr algn="r" eaLnBrk="1" hangingPunct="1"/>
              <a:t>25</a:t>
            </a:fld>
            <a:endParaRPr lang="en-US" sz="1400">
              <a:solidFill>
                <a:srgbClr val="898989"/>
              </a:solidFill>
              <a:latin typeface="Gill Sans MT" pitchFamily="34" charset="-1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33" name="Rectangle 7332">
            <a:extLst>
              <a:ext uri="{FF2B5EF4-FFF2-40B4-BE49-F238E27FC236}">
                <a16:creationId xmlns:a16="http://schemas.microsoft.com/office/drawing/2014/main" id="{E674B33A-2C1A-FE65-9AE7-016F4C39ED78}"/>
              </a:ext>
            </a:extLst>
          </p:cNvPr>
          <p:cNvSpPr/>
          <p:nvPr/>
        </p:nvSpPr>
        <p:spPr>
          <a:xfrm>
            <a:off x="4765441" y="3970839"/>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72"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en-GB" sz="1300" b="1">
                <a:latin typeface="Gill Sans MT" pitchFamily="34" charset="-18"/>
              </a:rPr>
              <a:t>Metode dela</a:t>
            </a:r>
            <a:endParaRPr lang="sl-SI" sz="1300" b="1">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7174"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7E4484C-EEFD-4113-AE25-CB15FFE30CBB}" type="slidenum">
              <a:rPr lang="en-US" sz="1400" smtClean="0">
                <a:solidFill>
                  <a:srgbClr val="898989"/>
                </a:solidFill>
                <a:latin typeface="Gill Sans MT" pitchFamily="34" charset="-18"/>
              </a:rPr>
              <a:pPr eaLnBrk="1" hangingPunct="1"/>
              <a:t>26</a:t>
            </a:fld>
            <a:endParaRPr lang="en-US" sz="1400">
              <a:solidFill>
                <a:srgbClr val="898989"/>
              </a:solidFill>
              <a:latin typeface="Gill Sans MT" pitchFamily="34" charset="-18"/>
            </a:endParaRPr>
          </a:p>
        </p:txBody>
      </p:sp>
      <p:sp>
        <p:nvSpPr>
          <p:cNvPr id="7327" name="Rectangle 2">
            <a:extLst>
              <a:ext uri="{FF2B5EF4-FFF2-40B4-BE49-F238E27FC236}">
                <a16:creationId xmlns:a16="http://schemas.microsoft.com/office/drawing/2014/main" id="{182C90B0-4905-88DF-D247-F74D6FFBF76D}"/>
              </a:ext>
            </a:extLst>
          </p:cNvPr>
          <p:cNvSpPr>
            <a:spLocks/>
          </p:cNvSpPr>
          <p:nvPr/>
        </p:nvSpPr>
        <p:spPr bwMode="auto">
          <a:xfrm>
            <a:off x="1857269" y="1253131"/>
            <a:ext cx="7146290" cy="4909036"/>
          </a:xfrm>
          <a:prstGeom prst="rect">
            <a:avLst/>
          </a:prstGeom>
          <a:noFill/>
          <a:ln w="12700">
            <a:noFill/>
            <a:miter lim="800000"/>
            <a:headEnd/>
            <a:tailEnd/>
          </a:ln>
        </p:spPr>
        <p:txBody>
          <a:bodyPr wrap="square"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Numerična analiza metamateriala</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Simuliramo verigo   -tih osnovnih celic preko </a:t>
            </a:r>
            <a:r>
              <a:rPr lang="en-GB" sz="2000" b="1">
                <a:latin typeface="Gill Sans MT" pitchFamily="34" charset="-18"/>
                <a:sym typeface="HelNeueSloBold" charset="0"/>
              </a:rPr>
              <a:t>gibalne enačbe</a:t>
            </a:r>
            <a:r>
              <a:rPr lang="en-GB" sz="2000">
                <a:latin typeface="Gill Sans MT" pitchFamily="34" charset="-18"/>
                <a:sym typeface="HelNeueSloBold" charset="0"/>
              </a:rPr>
              <a:t>:</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Prvo celico vzbujamo s harmonično silo in opazujemo odziv na zadnji celici. Določimo </a:t>
            </a:r>
            <a:r>
              <a:rPr lang="en-GB" sz="2000" b="1">
                <a:latin typeface="Gill Sans MT" pitchFamily="34" charset="-18"/>
                <a:sym typeface="HelNeueSloBold" charset="0"/>
              </a:rPr>
              <a:t>prenosnost pomikov</a:t>
            </a:r>
            <a:r>
              <a:rPr lang="en-GB" sz="2000">
                <a:latin typeface="Gill Sans MT" pitchFamily="34" charset="-18"/>
                <a:sym typeface="HelNeueSloBold" charset="0"/>
              </a:rPr>
              <a:t>: </a:t>
            </a: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000">
              <a:latin typeface="Gill Sans MT" pitchFamily="34" charset="-18"/>
              <a:sym typeface="HelNeueSloBold" charset="0"/>
            </a:endParaRP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Če je                pomeni, da </a:t>
            </a:r>
            <a:r>
              <a:rPr lang="en-GB" sz="2000" b="1">
                <a:latin typeface="Gill Sans MT" pitchFamily="34" charset="-18"/>
                <a:sym typeface="HelNeueSloBold" charset="0"/>
              </a:rPr>
              <a:t>imamo dušenje</a:t>
            </a:r>
            <a:endParaRPr lang="en-GB" sz="2000">
              <a:latin typeface="Gill Sans MT" pitchFamily="34" charset="-18"/>
              <a:sym typeface="HelNeueSloBold"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CE6281F-1471-90B7-3C92-D70D1E02BFB9}"/>
                  </a:ext>
                </a:extLst>
              </p:cNvPr>
              <p:cNvSpPr txBox="1"/>
              <p:nvPr/>
            </p:nvSpPr>
            <p:spPr>
              <a:xfrm>
                <a:off x="4019633" y="1665345"/>
                <a:ext cx="3397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𝑛</m:t>
                      </m:r>
                    </m:oMath>
                  </m:oMathPara>
                </a14:m>
                <a:endParaRPr lang="en-GB"/>
              </a:p>
            </p:txBody>
          </p:sp>
        </mc:Choice>
        <mc:Fallback>
          <p:sp>
            <p:nvSpPr>
              <p:cNvPr id="4" name="TextBox 3">
                <a:extLst>
                  <a:ext uri="{FF2B5EF4-FFF2-40B4-BE49-F238E27FC236}">
                    <a16:creationId xmlns:a16="http://schemas.microsoft.com/office/drawing/2014/main" id="{9CE6281F-1471-90B7-3C92-D70D1E02BFB9}"/>
                  </a:ext>
                </a:extLst>
              </p:cNvPr>
              <p:cNvSpPr txBox="1">
                <a:spLocks noRot="1" noChangeAspect="1" noMove="1" noResize="1" noEditPoints="1" noAdjustHandles="1" noChangeArrowheads="1" noChangeShapeType="1" noTextEdit="1"/>
              </p:cNvSpPr>
              <p:nvPr/>
            </p:nvSpPr>
            <p:spPr>
              <a:xfrm>
                <a:off x="4019633" y="1665345"/>
                <a:ext cx="339725" cy="369332"/>
              </a:xfrm>
              <a:prstGeom prst="rect">
                <a:avLst/>
              </a:prstGeom>
              <a:blipFill>
                <a:blip r:embed="rId3"/>
                <a:stretch>
                  <a:fillRect/>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3502AB53-1798-EFCC-E92C-69650584324E}"/>
              </a:ext>
            </a:extLst>
          </p:cNvPr>
          <p:cNvPicPr>
            <a:picLocks noChangeAspect="1"/>
          </p:cNvPicPr>
          <p:nvPr/>
        </p:nvPicPr>
        <p:blipFill>
          <a:blip r:embed="rId4"/>
          <a:stretch>
            <a:fillRect/>
          </a:stretch>
        </p:blipFill>
        <p:spPr>
          <a:xfrm>
            <a:off x="3089453" y="2040586"/>
            <a:ext cx="3718288" cy="526316"/>
          </a:xfrm>
          <a:prstGeom prst="rect">
            <a:avLst/>
          </a:prstGeom>
        </p:spPr>
      </p:pic>
      <p:pic>
        <p:nvPicPr>
          <p:cNvPr id="9" name="Picture 8">
            <a:extLst>
              <a:ext uri="{FF2B5EF4-FFF2-40B4-BE49-F238E27FC236}">
                <a16:creationId xmlns:a16="http://schemas.microsoft.com/office/drawing/2014/main" id="{F0E2CFC9-180C-91AE-F317-02737C579FC3}"/>
              </a:ext>
            </a:extLst>
          </p:cNvPr>
          <p:cNvPicPr>
            <a:picLocks noChangeAspect="1"/>
          </p:cNvPicPr>
          <p:nvPr/>
        </p:nvPicPr>
        <p:blipFill>
          <a:blip r:embed="rId5"/>
          <a:stretch>
            <a:fillRect/>
          </a:stretch>
        </p:blipFill>
        <p:spPr>
          <a:xfrm>
            <a:off x="2148204" y="2782225"/>
            <a:ext cx="6624638" cy="1386149"/>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C555CD6-FCD0-255B-EED3-40D3721B89C1}"/>
                  </a:ext>
                </a:extLst>
              </p:cNvPr>
              <p:cNvSpPr txBox="1"/>
              <p:nvPr/>
            </p:nvSpPr>
            <p:spPr>
              <a:xfrm>
                <a:off x="2470236" y="4985653"/>
                <a:ext cx="4590410" cy="6751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𝑇</m:t>
                      </m:r>
                      <m:d>
                        <m:dPr>
                          <m:ctrlPr>
                            <a:rPr lang="en-GB" i="1">
                              <a:latin typeface="Cambria Math" panose="02040503050406030204" pitchFamily="18" charset="0"/>
                            </a:rPr>
                          </m:ctrlPr>
                        </m:dPr>
                        <m:e>
                          <m:r>
                            <a:rPr lang="en-GB" i="1">
                              <a:latin typeface="Cambria Math" panose="02040503050406030204" pitchFamily="18" charset="0"/>
                            </a:rPr>
                            <m:t>𝜔</m:t>
                          </m:r>
                        </m:e>
                      </m:d>
                      <m:r>
                        <a:rPr lang="en-GB" i="0">
                          <a:latin typeface="Cambria Math" panose="02040503050406030204" pitchFamily="18" charset="0"/>
                        </a:rPr>
                        <m:t>=</m:t>
                      </m:r>
                      <m:f>
                        <m:fPr>
                          <m:ctrlPr>
                            <a:rPr lang="en-GB" i="1">
                              <a:solidFill>
                                <a:srgbClr val="836967"/>
                              </a:solidFill>
                              <a:latin typeface="Cambria Math" panose="02040503050406030204" pitchFamily="18" charset="0"/>
                            </a:rPr>
                          </m:ctrlPr>
                        </m:fPr>
                        <m:num>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𝑈</m:t>
                              </m:r>
                            </m:e>
                            <m:sub>
                              <m:r>
                                <a:rPr lang="en-GB" i="1">
                                  <a:latin typeface="Cambria Math" panose="02040503050406030204" pitchFamily="18" charset="0"/>
                                </a:rPr>
                                <m:t>𝑛</m:t>
                              </m:r>
                            </m:sub>
                          </m:sSub>
                          <m:d>
                            <m:dPr>
                              <m:ctrlPr>
                                <a:rPr lang="en-GB" i="1">
                                  <a:latin typeface="Cambria Math" panose="02040503050406030204" pitchFamily="18" charset="0"/>
                                </a:rPr>
                              </m:ctrlPr>
                            </m:dPr>
                            <m:e>
                              <m:r>
                                <a:rPr lang="en-GB" i="1">
                                  <a:latin typeface="Cambria Math" panose="02040503050406030204" pitchFamily="18" charset="0"/>
                                </a:rPr>
                                <m:t>𝜔</m:t>
                              </m:r>
                            </m:e>
                          </m:d>
                        </m:num>
                        <m:den>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𝑈</m:t>
                              </m:r>
                            </m:e>
                            <m:sub>
                              <m:r>
                                <a:rPr lang="en-GB" i="0">
                                  <a:latin typeface="Cambria Math" panose="02040503050406030204" pitchFamily="18" charset="0"/>
                                </a:rPr>
                                <m:t>1</m:t>
                              </m:r>
                            </m:sub>
                          </m:sSub>
                          <m:d>
                            <m:dPr>
                              <m:ctrlPr>
                                <a:rPr lang="en-GB" i="1">
                                  <a:latin typeface="Cambria Math" panose="02040503050406030204" pitchFamily="18" charset="0"/>
                                </a:rPr>
                              </m:ctrlPr>
                            </m:dPr>
                            <m:e>
                              <m:r>
                                <a:rPr lang="en-GB" i="1">
                                  <a:latin typeface="Cambria Math" panose="02040503050406030204" pitchFamily="18" charset="0"/>
                                </a:rPr>
                                <m:t>𝜔</m:t>
                              </m:r>
                            </m:e>
                          </m:d>
                        </m:den>
                      </m:f>
                    </m:oMath>
                  </m:oMathPara>
                </a14:m>
                <a:endParaRPr lang="en-GB"/>
              </a:p>
            </p:txBody>
          </p:sp>
        </mc:Choice>
        <mc:Fallback>
          <p:sp>
            <p:nvSpPr>
              <p:cNvPr id="11" name="TextBox 10">
                <a:extLst>
                  <a:ext uri="{FF2B5EF4-FFF2-40B4-BE49-F238E27FC236}">
                    <a16:creationId xmlns:a16="http://schemas.microsoft.com/office/drawing/2014/main" id="{BC555CD6-FCD0-255B-EED3-40D3721B89C1}"/>
                  </a:ext>
                </a:extLst>
              </p:cNvPr>
              <p:cNvSpPr txBox="1">
                <a:spLocks noRot="1" noChangeAspect="1" noMove="1" noResize="1" noEditPoints="1" noAdjustHandles="1" noChangeArrowheads="1" noChangeShapeType="1" noTextEdit="1"/>
              </p:cNvSpPr>
              <p:nvPr/>
            </p:nvSpPr>
            <p:spPr>
              <a:xfrm>
                <a:off x="2470236" y="4985653"/>
                <a:ext cx="4590410" cy="67518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E988B3F-5F73-CC1F-E101-19F365CCEACB}"/>
                  </a:ext>
                </a:extLst>
              </p:cNvPr>
              <p:cNvSpPr txBox="1"/>
              <p:nvPr/>
            </p:nvSpPr>
            <p:spPr>
              <a:xfrm>
                <a:off x="2570921" y="5789431"/>
                <a:ext cx="148513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𝑇</m:t>
                      </m:r>
                      <m:d>
                        <m:dPr>
                          <m:ctrlPr>
                            <a:rPr lang="en-GB" i="1">
                              <a:latin typeface="Cambria Math" panose="02040503050406030204" pitchFamily="18" charset="0"/>
                            </a:rPr>
                          </m:ctrlPr>
                        </m:dPr>
                        <m:e>
                          <m:r>
                            <a:rPr lang="en-GB" i="1">
                              <a:latin typeface="Cambria Math" panose="02040503050406030204" pitchFamily="18" charset="0"/>
                            </a:rPr>
                            <m:t>𝜔</m:t>
                          </m:r>
                        </m:e>
                      </m:d>
                      <m:r>
                        <a:rPr lang="en-GB" b="0" i="1" smtClean="0">
                          <a:latin typeface="Cambria Math" panose="02040503050406030204" pitchFamily="18" charset="0"/>
                        </a:rPr>
                        <m:t>&lt;1</m:t>
                      </m:r>
                    </m:oMath>
                  </m:oMathPara>
                </a14:m>
                <a:endParaRPr lang="en-GB"/>
              </a:p>
            </p:txBody>
          </p:sp>
        </mc:Choice>
        <mc:Fallback>
          <p:sp>
            <p:nvSpPr>
              <p:cNvPr id="13" name="TextBox 12">
                <a:extLst>
                  <a:ext uri="{FF2B5EF4-FFF2-40B4-BE49-F238E27FC236}">
                    <a16:creationId xmlns:a16="http://schemas.microsoft.com/office/drawing/2014/main" id="{8E988B3F-5F73-CC1F-E101-19F365CCEACB}"/>
                  </a:ext>
                </a:extLst>
              </p:cNvPr>
              <p:cNvSpPr txBox="1">
                <a:spLocks noRot="1" noChangeAspect="1" noMove="1" noResize="1" noEditPoints="1" noAdjustHandles="1" noChangeArrowheads="1" noChangeShapeType="1" noTextEdit="1"/>
              </p:cNvSpPr>
              <p:nvPr/>
            </p:nvSpPr>
            <p:spPr>
              <a:xfrm>
                <a:off x="2570921" y="5789431"/>
                <a:ext cx="1485131" cy="369332"/>
              </a:xfrm>
              <a:prstGeom prst="rect">
                <a:avLst/>
              </a:prstGeom>
              <a:blipFill>
                <a:blip r:embed="rId7"/>
                <a:stretch>
                  <a:fillRect/>
                </a:stretch>
              </a:blipFill>
            </p:spPr>
            <p:txBody>
              <a:bodyPr/>
              <a:lstStyle/>
              <a:p>
                <a:r>
                  <a:rPr lang="en-GB">
                    <a:noFill/>
                  </a:rPr>
                  <a:t> </a:t>
                </a:r>
              </a:p>
            </p:txBody>
          </p:sp>
        </mc:Fallback>
      </mc:AlternateContent>
      <p:sp>
        <p:nvSpPr>
          <p:cNvPr id="2" name="Rectangle 2">
            <a:extLst>
              <a:ext uri="{FF2B5EF4-FFF2-40B4-BE49-F238E27FC236}">
                <a16:creationId xmlns:a16="http://schemas.microsoft.com/office/drawing/2014/main" id="{7C821EFD-C700-AE4F-C79C-86C4FC2B8D4F}"/>
              </a:ext>
            </a:extLst>
          </p:cNvPr>
          <p:cNvSpPr>
            <a:spLocks/>
          </p:cNvSpPr>
          <p:nvPr/>
        </p:nvSpPr>
        <p:spPr bwMode="auto">
          <a:xfrm>
            <a:off x="1857692" y="370307"/>
            <a:ext cx="6915150" cy="754053"/>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Numerična analiza osnovne celice</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Analiza statike celice po </a:t>
            </a:r>
            <a:r>
              <a:rPr lang="en-GB" sz="2000" b="1">
                <a:latin typeface="Gill Sans MT" pitchFamily="34" charset="-18"/>
                <a:sym typeface="HelNeueSloBold" charset="0"/>
              </a:rPr>
              <a:t>MKE</a:t>
            </a:r>
            <a:r>
              <a:rPr lang="en-GB" sz="2000">
                <a:latin typeface="Gill Sans MT" pitchFamily="34" charset="-18"/>
                <a:sym typeface="HelNeueSloBold" charset="0"/>
              </a:rPr>
              <a:t> v</a:t>
            </a:r>
            <a:r>
              <a:rPr lang="en-GB" sz="2000" b="1">
                <a:latin typeface="Gill Sans MT" pitchFamily="34" charset="-18"/>
                <a:sym typeface="HelNeueSloBold" charset="0"/>
              </a:rPr>
              <a:t> ANSYS </a:t>
            </a:r>
            <a:r>
              <a:rPr lang="en-GB" sz="2000" b="1" i="1">
                <a:latin typeface="Gill Sans MT" pitchFamily="34" charset="-18"/>
                <a:sym typeface="HelNeueSloBold" charset="0"/>
              </a:rPr>
              <a:t>Mechanical</a:t>
            </a:r>
            <a:endParaRPr lang="en-GB" sz="2000">
              <a:latin typeface="Gill Sans MT" pitchFamily="34" charset="-18"/>
              <a:sym typeface="HelNeueSloBold" charset="0"/>
            </a:endParaRPr>
          </a:p>
        </p:txBody>
      </p:sp>
    </p:spTree>
    <p:extLst>
      <p:ext uri="{BB962C8B-B14F-4D97-AF65-F5344CB8AC3E}">
        <p14:creationId xmlns:p14="http://schemas.microsoft.com/office/powerpoint/2010/main" val="94449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327">
                                            <p:txEl>
                                              <p:pRg st="0" end="0"/>
                                            </p:txEl>
                                          </p:spTgt>
                                        </p:tgtEl>
                                        <p:attrNameLst>
                                          <p:attrName>style.visibility</p:attrName>
                                        </p:attrNameLst>
                                      </p:cBhvr>
                                      <p:to>
                                        <p:strVal val="visible"/>
                                      </p:to>
                                    </p:set>
                                    <p:animEffect transition="in" filter="fade">
                                      <p:cBhvr>
                                        <p:cTn id="15" dur="500"/>
                                        <p:tgtEl>
                                          <p:spTgt spid="732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327">
                                            <p:txEl>
                                              <p:pRg st="1" end="1"/>
                                            </p:txEl>
                                          </p:spTgt>
                                        </p:tgtEl>
                                        <p:attrNameLst>
                                          <p:attrName>style.visibility</p:attrName>
                                        </p:attrNameLst>
                                      </p:cBhvr>
                                      <p:to>
                                        <p:strVal val="visible"/>
                                      </p:to>
                                    </p:set>
                                    <p:animEffect transition="in" filter="fade">
                                      <p:cBhvr>
                                        <p:cTn id="20" dur="500"/>
                                        <p:tgtEl>
                                          <p:spTgt spid="7327">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27">
                                            <p:txEl>
                                              <p:pRg st="8" end="8"/>
                                            </p:txEl>
                                          </p:spTgt>
                                        </p:tgtEl>
                                        <p:attrNameLst>
                                          <p:attrName>style.visibility</p:attrName>
                                        </p:attrNameLst>
                                      </p:cBhvr>
                                      <p:to>
                                        <p:strVal val="visible"/>
                                      </p:to>
                                    </p:set>
                                    <p:animEffect transition="in" filter="fade">
                                      <p:cBhvr>
                                        <p:cTn id="35" dur="500"/>
                                        <p:tgtEl>
                                          <p:spTgt spid="7327">
                                            <p:txEl>
                                              <p:pRg st="8" end="8"/>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327">
                                            <p:txEl>
                                              <p:pRg st="11" end="11"/>
                                            </p:txEl>
                                          </p:spTgt>
                                        </p:tgtEl>
                                        <p:attrNameLst>
                                          <p:attrName>style.visibility</p:attrName>
                                        </p:attrNameLst>
                                      </p:cBhvr>
                                      <p:to>
                                        <p:strVal val="visible"/>
                                      </p:to>
                                    </p:set>
                                    <p:animEffect transition="in" filter="fade">
                                      <p:cBhvr>
                                        <p:cTn id="44" dur="500"/>
                                        <p:tgtEl>
                                          <p:spTgt spid="7327">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E1FAD5-FD84-B11F-9E94-81DD40B7F1A9}"/>
              </a:ext>
            </a:extLst>
          </p:cNvPr>
          <p:cNvSpPr/>
          <p:nvPr/>
        </p:nvSpPr>
        <p:spPr>
          <a:xfrm>
            <a:off x="4765441" y="3992318"/>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481" name="Rectangle 2"/>
          <p:cNvSpPr>
            <a:spLocks/>
          </p:cNvSpPr>
          <p:nvPr/>
        </p:nvSpPr>
        <p:spPr bwMode="auto">
          <a:xfrm>
            <a:off x="2133600" y="404813"/>
            <a:ext cx="6915150" cy="430212"/>
          </a:xfrm>
          <a:prstGeom prst="rect">
            <a:avLst/>
          </a:prstGeom>
          <a:noFill/>
          <a:ln w="12700">
            <a:noFill/>
            <a:miter lim="800000"/>
            <a:headEnd/>
            <a:tailEnd/>
          </a:ln>
        </p:spPr>
        <p:txBody>
          <a:bodyPr lIns="0" tIns="0" rIns="57799" bIns="0">
            <a:spAutoFit/>
          </a:bodyPr>
          <a:lstStyle/>
          <a:p>
            <a:pPr>
              <a:spcBef>
                <a:spcPts val="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sl-SI" sz="2800" spc="-100">
                <a:solidFill>
                  <a:srgbClr val="193C88"/>
                </a:solidFill>
                <a:latin typeface="Gill Sans MT" pitchFamily="34" charset="-18"/>
                <a:sym typeface="HelNeueSloBold" charset="0"/>
              </a:rPr>
              <a:t>6. Rezultati</a:t>
            </a:r>
          </a:p>
        </p:txBody>
      </p:sp>
      <p:cxnSp>
        <p:nvCxnSpPr>
          <p:cNvPr id="10" name="Straight Connector 9"/>
          <p:cNvCxnSpPr/>
          <p:nvPr/>
        </p:nvCxnSpPr>
        <p:spPr>
          <a:xfrm>
            <a:off x="2133600" y="914795"/>
            <a:ext cx="6705600" cy="1588"/>
          </a:xfrm>
          <a:prstGeom prst="line">
            <a:avLst/>
          </a:prstGeom>
          <a:ln w="3175" cap="flat" cmpd="sng" algn="ctr">
            <a:solidFill>
              <a:srgbClr val="193C8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96"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Metode dela</a:t>
            </a:r>
          </a:p>
          <a:p>
            <a:pPr marL="179388" indent="-179388">
              <a:spcBef>
                <a:spcPts val="600"/>
              </a:spcBef>
              <a:buFontTx/>
              <a:buAutoNum type="arabicPeriod"/>
            </a:pPr>
            <a:r>
              <a:rPr lang="sl-SI" sz="1300" b="1">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819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F5A9BAA-694A-4DA3-888A-9AA4C722173B}" type="slidenum">
              <a:rPr lang="en-US" sz="1400" smtClean="0">
                <a:solidFill>
                  <a:srgbClr val="898989"/>
                </a:solidFill>
                <a:latin typeface="Gill Sans MT" pitchFamily="34" charset="-18"/>
              </a:rPr>
              <a:pPr eaLnBrk="1" hangingPunct="1"/>
              <a:t>27</a:t>
            </a:fld>
            <a:endParaRPr lang="en-US" sz="1400">
              <a:solidFill>
                <a:srgbClr val="898989"/>
              </a:solidFill>
              <a:latin typeface="Gill Sans MT" pitchFamily="34" charset="-18"/>
            </a:endParaRPr>
          </a:p>
        </p:txBody>
      </p:sp>
      <p:pic>
        <p:nvPicPr>
          <p:cNvPr id="5" name="Picture 4">
            <a:extLst>
              <a:ext uri="{FF2B5EF4-FFF2-40B4-BE49-F238E27FC236}">
                <a16:creationId xmlns:a16="http://schemas.microsoft.com/office/drawing/2014/main" id="{7099438F-4F0E-0A27-5ADD-DB5112CE9989}"/>
              </a:ext>
            </a:extLst>
          </p:cNvPr>
          <p:cNvPicPr>
            <a:picLocks noChangeAspect="1"/>
          </p:cNvPicPr>
          <p:nvPr/>
        </p:nvPicPr>
        <p:blipFill>
          <a:blip r:embed="rId3"/>
          <a:stretch>
            <a:fillRect/>
          </a:stretch>
        </p:blipFill>
        <p:spPr>
          <a:xfrm>
            <a:off x="1783079" y="1757281"/>
            <a:ext cx="7071623" cy="4787737"/>
          </a:xfrm>
          <a:prstGeom prst="rect">
            <a:avLst/>
          </a:prstGeom>
        </p:spPr>
      </p:pic>
      <p:pic>
        <p:nvPicPr>
          <p:cNvPr id="8" name="Picture 7">
            <a:extLst>
              <a:ext uri="{FF2B5EF4-FFF2-40B4-BE49-F238E27FC236}">
                <a16:creationId xmlns:a16="http://schemas.microsoft.com/office/drawing/2014/main" id="{192D63EC-13AF-2D1F-0C6C-84286C6B7D70}"/>
              </a:ext>
            </a:extLst>
          </p:cNvPr>
          <p:cNvPicPr>
            <a:picLocks noChangeAspect="1"/>
          </p:cNvPicPr>
          <p:nvPr/>
        </p:nvPicPr>
        <p:blipFill>
          <a:blip r:embed="rId4"/>
          <a:stretch>
            <a:fillRect/>
          </a:stretch>
        </p:blipFill>
        <p:spPr>
          <a:xfrm>
            <a:off x="6991350" y="4073676"/>
            <a:ext cx="2057400" cy="1447800"/>
          </a:xfrm>
          <a:prstGeom prst="rect">
            <a:avLst/>
          </a:prstGeom>
        </p:spPr>
      </p:pic>
      <p:sp>
        <p:nvSpPr>
          <p:cNvPr id="9" name="Rectangle 2">
            <a:extLst>
              <a:ext uri="{FF2B5EF4-FFF2-40B4-BE49-F238E27FC236}">
                <a16:creationId xmlns:a16="http://schemas.microsoft.com/office/drawing/2014/main" id="{24F125E0-780F-5759-11B7-380CF026A305}"/>
              </a:ext>
            </a:extLst>
          </p:cNvPr>
          <p:cNvSpPr>
            <a:spLocks/>
          </p:cNvSpPr>
          <p:nvPr/>
        </p:nvSpPr>
        <p:spPr bwMode="auto">
          <a:xfrm>
            <a:off x="2120900" y="1053722"/>
            <a:ext cx="6915150" cy="1200329"/>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Rezultati statičnih analiz osnovne celice</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Primerjava analitike, MKE in eksperimenta (pozitivna).</a:t>
            </a: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400" b="1">
              <a:solidFill>
                <a:schemeClr val="accent1"/>
              </a:solidFill>
              <a:latin typeface="Gill Sans MT" pitchFamily="34" charset="-18"/>
              <a:sym typeface="HelNeueSloBold" charset="0"/>
            </a:endParaRPr>
          </a:p>
        </p:txBody>
      </p:sp>
    </p:spTree>
    <p:extLst>
      <p:ext uri="{BB962C8B-B14F-4D97-AF65-F5344CB8AC3E}">
        <p14:creationId xmlns:p14="http://schemas.microsoft.com/office/powerpoint/2010/main" val="368076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E1FAD5-FD84-B11F-9E94-81DD40B7F1A9}"/>
              </a:ext>
            </a:extLst>
          </p:cNvPr>
          <p:cNvSpPr/>
          <p:nvPr/>
        </p:nvSpPr>
        <p:spPr>
          <a:xfrm>
            <a:off x="4765441" y="3992318"/>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96"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Metode dela</a:t>
            </a:r>
          </a:p>
          <a:p>
            <a:pPr marL="179388" indent="-179388">
              <a:spcBef>
                <a:spcPts val="600"/>
              </a:spcBef>
              <a:buFontTx/>
              <a:buAutoNum type="arabicPeriod"/>
            </a:pPr>
            <a:r>
              <a:rPr lang="sl-SI" sz="1300" b="1">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819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F5A9BAA-694A-4DA3-888A-9AA4C722173B}" type="slidenum">
              <a:rPr lang="en-US" sz="1400" smtClean="0">
                <a:solidFill>
                  <a:srgbClr val="898989"/>
                </a:solidFill>
                <a:latin typeface="Gill Sans MT" pitchFamily="34" charset="-18"/>
              </a:rPr>
              <a:pPr eaLnBrk="1" hangingPunct="1"/>
              <a:t>28</a:t>
            </a:fld>
            <a:endParaRPr lang="en-US" sz="1400">
              <a:solidFill>
                <a:srgbClr val="898989"/>
              </a:solidFill>
              <a:latin typeface="Gill Sans MT" pitchFamily="34" charset="-18"/>
            </a:endParaRPr>
          </a:p>
        </p:txBody>
      </p:sp>
      <p:pic>
        <p:nvPicPr>
          <p:cNvPr id="3" name="Picture 2">
            <a:extLst>
              <a:ext uri="{FF2B5EF4-FFF2-40B4-BE49-F238E27FC236}">
                <a16:creationId xmlns:a16="http://schemas.microsoft.com/office/drawing/2014/main" id="{5120A584-FAD7-9113-2649-E37BC9ECD834}"/>
              </a:ext>
            </a:extLst>
          </p:cNvPr>
          <p:cNvPicPr>
            <a:picLocks noChangeAspect="1"/>
          </p:cNvPicPr>
          <p:nvPr/>
        </p:nvPicPr>
        <p:blipFill>
          <a:blip r:embed="rId3"/>
          <a:stretch>
            <a:fillRect/>
          </a:stretch>
        </p:blipFill>
        <p:spPr>
          <a:xfrm>
            <a:off x="1775460" y="1841190"/>
            <a:ext cx="7155180" cy="4703828"/>
          </a:xfrm>
          <a:prstGeom prst="rect">
            <a:avLst/>
          </a:prstGeom>
        </p:spPr>
      </p:pic>
      <p:pic>
        <p:nvPicPr>
          <p:cNvPr id="6" name="Picture 5">
            <a:extLst>
              <a:ext uri="{FF2B5EF4-FFF2-40B4-BE49-F238E27FC236}">
                <a16:creationId xmlns:a16="http://schemas.microsoft.com/office/drawing/2014/main" id="{C5CB6154-99BE-C831-9245-8D661F75A9F7}"/>
              </a:ext>
            </a:extLst>
          </p:cNvPr>
          <p:cNvPicPr>
            <a:picLocks noChangeAspect="1"/>
          </p:cNvPicPr>
          <p:nvPr/>
        </p:nvPicPr>
        <p:blipFill>
          <a:blip r:embed="rId4"/>
          <a:stretch>
            <a:fillRect/>
          </a:stretch>
        </p:blipFill>
        <p:spPr>
          <a:xfrm>
            <a:off x="6242685" y="3349776"/>
            <a:ext cx="2038350" cy="1447800"/>
          </a:xfrm>
          <a:prstGeom prst="rect">
            <a:avLst/>
          </a:prstGeom>
        </p:spPr>
      </p:pic>
      <p:sp>
        <p:nvSpPr>
          <p:cNvPr id="9" name="Rectangle 2">
            <a:extLst>
              <a:ext uri="{FF2B5EF4-FFF2-40B4-BE49-F238E27FC236}">
                <a16:creationId xmlns:a16="http://schemas.microsoft.com/office/drawing/2014/main" id="{24F125E0-780F-5759-11B7-380CF026A305}"/>
              </a:ext>
            </a:extLst>
          </p:cNvPr>
          <p:cNvSpPr>
            <a:spLocks/>
          </p:cNvSpPr>
          <p:nvPr/>
        </p:nvSpPr>
        <p:spPr bwMode="auto">
          <a:xfrm>
            <a:off x="2120900" y="807312"/>
            <a:ext cx="6915150" cy="1200329"/>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Rezultati statičnih analiz osnovne celice</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Primerjava analitike, MKE in eksperimenta (negativna).</a:t>
            </a: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400" b="1">
              <a:solidFill>
                <a:schemeClr val="accent1"/>
              </a:solidFill>
              <a:latin typeface="Gill Sans MT" pitchFamily="34" charset="-18"/>
              <a:sym typeface="HelNeueSloBold" charset="0"/>
            </a:endParaRPr>
          </a:p>
        </p:txBody>
      </p:sp>
    </p:spTree>
    <p:extLst>
      <p:ext uri="{BB962C8B-B14F-4D97-AF65-F5344CB8AC3E}">
        <p14:creationId xmlns:p14="http://schemas.microsoft.com/office/powerpoint/2010/main" val="334403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E1FAD5-FD84-B11F-9E94-81DD40B7F1A9}"/>
              </a:ext>
            </a:extLst>
          </p:cNvPr>
          <p:cNvSpPr/>
          <p:nvPr/>
        </p:nvSpPr>
        <p:spPr>
          <a:xfrm>
            <a:off x="4765441" y="3992318"/>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96"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Metode dela</a:t>
            </a:r>
          </a:p>
          <a:p>
            <a:pPr marL="179388" indent="-179388">
              <a:spcBef>
                <a:spcPts val="600"/>
              </a:spcBef>
              <a:buFontTx/>
              <a:buAutoNum type="arabicPeriod"/>
            </a:pPr>
            <a:r>
              <a:rPr lang="sl-SI" sz="1300" b="1">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819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F5A9BAA-694A-4DA3-888A-9AA4C722173B}" type="slidenum">
              <a:rPr lang="en-US" sz="1400" smtClean="0">
                <a:solidFill>
                  <a:srgbClr val="898989"/>
                </a:solidFill>
                <a:latin typeface="Gill Sans MT" pitchFamily="34" charset="-18"/>
              </a:rPr>
              <a:pPr eaLnBrk="1" hangingPunct="1"/>
              <a:t>29</a:t>
            </a:fld>
            <a:endParaRPr lang="en-US" sz="1400">
              <a:solidFill>
                <a:srgbClr val="898989"/>
              </a:solidFill>
              <a:latin typeface="Gill Sans MT" pitchFamily="34" charset="-18"/>
            </a:endParaRPr>
          </a:p>
        </p:txBody>
      </p:sp>
      <p:pic>
        <p:nvPicPr>
          <p:cNvPr id="3" name="Picture 2">
            <a:extLst>
              <a:ext uri="{FF2B5EF4-FFF2-40B4-BE49-F238E27FC236}">
                <a16:creationId xmlns:a16="http://schemas.microsoft.com/office/drawing/2014/main" id="{241BD56D-187D-EA33-1A19-40BE7F0B7A7B}"/>
              </a:ext>
            </a:extLst>
          </p:cNvPr>
          <p:cNvPicPr>
            <a:picLocks noChangeAspect="1"/>
          </p:cNvPicPr>
          <p:nvPr/>
        </p:nvPicPr>
        <p:blipFill>
          <a:blip r:embed="rId3"/>
          <a:stretch>
            <a:fillRect/>
          </a:stretch>
        </p:blipFill>
        <p:spPr>
          <a:xfrm>
            <a:off x="1800481" y="1874520"/>
            <a:ext cx="7067935" cy="4670498"/>
          </a:xfrm>
          <a:prstGeom prst="rect">
            <a:avLst/>
          </a:prstGeom>
        </p:spPr>
      </p:pic>
      <p:pic>
        <p:nvPicPr>
          <p:cNvPr id="6" name="Picture 5">
            <a:extLst>
              <a:ext uri="{FF2B5EF4-FFF2-40B4-BE49-F238E27FC236}">
                <a16:creationId xmlns:a16="http://schemas.microsoft.com/office/drawing/2014/main" id="{B2160773-DF1C-7E81-EB71-29E4194CA442}"/>
              </a:ext>
            </a:extLst>
          </p:cNvPr>
          <p:cNvPicPr>
            <a:picLocks noChangeAspect="1"/>
          </p:cNvPicPr>
          <p:nvPr/>
        </p:nvPicPr>
        <p:blipFill>
          <a:blip r:embed="rId4"/>
          <a:stretch>
            <a:fillRect/>
          </a:stretch>
        </p:blipFill>
        <p:spPr>
          <a:xfrm>
            <a:off x="2002566" y="5425440"/>
            <a:ext cx="1376904" cy="1318451"/>
          </a:xfrm>
          <a:prstGeom prst="rect">
            <a:avLst/>
          </a:prstGeom>
        </p:spPr>
      </p:pic>
      <p:pic>
        <p:nvPicPr>
          <p:cNvPr id="11" name="Picture 10">
            <a:extLst>
              <a:ext uri="{FF2B5EF4-FFF2-40B4-BE49-F238E27FC236}">
                <a16:creationId xmlns:a16="http://schemas.microsoft.com/office/drawing/2014/main" id="{7C0CB638-3C7F-4578-4E75-A98BC28D50BD}"/>
              </a:ext>
            </a:extLst>
          </p:cNvPr>
          <p:cNvPicPr>
            <a:picLocks noChangeAspect="1"/>
          </p:cNvPicPr>
          <p:nvPr/>
        </p:nvPicPr>
        <p:blipFill>
          <a:blip r:embed="rId5"/>
          <a:stretch>
            <a:fillRect/>
          </a:stretch>
        </p:blipFill>
        <p:spPr>
          <a:xfrm>
            <a:off x="4509451" y="4073676"/>
            <a:ext cx="1475106" cy="1268449"/>
          </a:xfrm>
          <a:prstGeom prst="rect">
            <a:avLst/>
          </a:prstGeom>
        </p:spPr>
      </p:pic>
      <p:pic>
        <p:nvPicPr>
          <p:cNvPr id="13" name="Picture 12">
            <a:extLst>
              <a:ext uri="{FF2B5EF4-FFF2-40B4-BE49-F238E27FC236}">
                <a16:creationId xmlns:a16="http://schemas.microsoft.com/office/drawing/2014/main" id="{E86A57BF-92B5-4E40-5792-6BB14980CD71}"/>
              </a:ext>
            </a:extLst>
          </p:cNvPr>
          <p:cNvPicPr>
            <a:picLocks noChangeAspect="1"/>
          </p:cNvPicPr>
          <p:nvPr/>
        </p:nvPicPr>
        <p:blipFill>
          <a:blip r:embed="rId6"/>
          <a:stretch>
            <a:fillRect/>
          </a:stretch>
        </p:blipFill>
        <p:spPr>
          <a:xfrm>
            <a:off x="6348502" y="2046096"/>
            <a:ext cx="1500098" cy="1188757"/>
          </a:xfrm>
          <a:prstGeom prst="rect">
            <a:avLst/>
          </a:prstGeom>
        </p:spPr>
      </p:pic>
      <p:sp>
        <p:nvSpPr>
          <p:cNvPr id="9" name="Rectangle 2">
            <a:extLst>
              <a:ext uri="{FF2B5EF4-FFF2-40B4-BE49-F238E27FC236}">
                <a16:creationId xmlns:a16="http://schemas.microsoft.com/office/drawing/2014/main" id="{24F125E0-780F-5759-11B7-380CF026A305}"/>
              </a:ext>
            </a:extLst>
          </p:cNvPr>
          <p:cNvSpPr>
            <a:spLocks/>
          </p:cNvSpPr>
          <p:nvPr/>
        </p:nvSpPr>
        <p:spPr bwMode="auto">
          <a:xfrm>
            <a:off x="2120900" y="806072"/>
            <a:ext cx="6915150" cy="1200329"/>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Rezultati statičnih analiz osnovne celice</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Primerjava analitike, MKE in eksperimenta (celotna).</a:t>
            </a:r>
          </a:p>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en-GB" sz="2400" b="1">
              <a:solidFill>
                <a:schemeClr val="accent1"/>
              </a:solidFill>
              <a:latin typeface="Gill Sans MT" pitchFamily="34" charset="-18"/>
              <a:sym typeface="HelNeueSloBold" charset="0"/>
            </a:endParaRPr>
          </a:p>
        </p:txBody>
      </p:sp>
    </p:spTree>
    <p:extLst>
      <p:ext uri="{BB962C8B-B14F-4D97-AF65-F5344CB8AC3E}">
        <p14:creationId xmlns:p14="http://schemas.microsoft.com/office/powerpoint/2010/main" val="1325321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ChangeArrowheads="1"/>
          </p:cNvSpPr>
          <p:nvPr/>
        </p:nvSpPr>
        <p:spPr bwMode="auto">
          <a:xfrm>
            <a:off x="107950" y="4276725"/>
            <a:ext cx="161131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b="1">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a:t>
            </a:r>
            <a:r>
              <a:rPr lang="en-GB" sz="1300">
                <a:solidFill>
                  <a:schemeClr val="bg1"/>
                </a:solidFill>
                <a:latin typeface="Gill Sans MT" pitchFamily="34" charset="-18"/>
              </a:rPr>
              <a:t>v</a:t>
            </a:r>
            <a:r>
              <a:rPr lang="sl-SI" sz="1300">
                <a:solidFill>
                  <a:schemeClr val="bg1"/>
                </a:solidFill>
                <a:latin typeface="Gill Sans MT" pitchFamily="34" charset="-18"/>
              </a:rPr>
              <a:t> problema</a:t>
            </a:r>
          </a:p>
          <a:p>
            <a:pPr marL="179388" indent="-179388">
              <a:spcBef>
                <a:spcPts val="600"/>
              </a:spcBef>
              <a:buFontTx/>
              <a:buAutoNum type="arabicPeriod"/>
            </a:pPr>
            <a:r>
              <a:rPr lang="sl-SI" sz="1300">
                <a:solidFill>
                  <a:schemeClr val="bg1"/>
                </a:solidFill>
                <a:latin typeface="Gill Sans MT" pitchFamily="34" charset="-18"/>
              </a:rPr>
              <a:t>Namen in cilji</a:t>
            </a:r>
          </a:p>
          <a:p>
            <a:pPr marL="179388" indent="-179388">
              <a:spcBef>
                <a:spcPts val="600"/>
              </a:spcBef>
              <a:buFontTx/>
              <a:buAutoNum type="arabicPeriod"/>
            </a:pPr>
            <a:r>
              <a:rPr lang="en-GB" sz="1300" err="1">
                <a:solidFill>
                  <a:schemeClr val="bg1"/>
                </a:solidFill>
                <a:latin typeface="Gill Sans MT" pitchFamily="34" charset="-18"/>
              </a:rPr>
              <a:t>Teoretična</a:t>
            </a:r>
            <a:r>
              <a:rPr lang="en-GB" sz="1300">
                <a:solidFill>
                  <a:schemeClr val="bg1"/>
                </a:solidFill>
                <a:latin typeface="Gill Sans MT" pitchFamily="34" charset="-18"/>
              </a:rPr>
              <a:t> </a:t>
            </a:r>
            <a:r>
              <a:rPr lang="en-GB" sz="1300" err="1">
                <a:solidFill>
                  <a:schemeClr val="bg1"/>
                </a:solidFill>
                <a:latin typeface="Gill Sans MT" pitchFamily="34" charset="-18"/>
              </a:rPr>
              <a:t>izhodišča</a:t>
            </a:r>
            <a:endParaRPr lang="sl-SI" sz="1300">
              <a:solidFill>
                <a:schemeClr val="bg1"/>
              </a:solidFill>
              <a:latin typeface="Gill Sans MT" pitchFamily="34" charset="-18"/>
            </a:endParaRPr>
          </a:p>
          <a:p>
            <a:pPr marL="179388" indent="-179388">
              <a:spcBef>
                <a:spcPts val="600"/>
              </a:spcBef>
              <a:buFontTx/>
              <a:buAutoNum type="arabicPeriod"/>
            </a:pPr>
            <a:r>
              <a:rPr lang="en-GB" sz="1300" err="1">
                <a:solidFill>
                  <a:schemeClr val="bg1"/>
                </a:solidFill>
                <a:latin typeface="Gill Sans MT" pitchFamily="34" charset="-18"/>
              </a:rPr>
              <a:t>Metode</a:t>
            </a:r>
            <a:r>
              <a:rPr lang="en-GB" sz="1300">
                <a:solidFill>
                  <a:schemeClr val="bg1"/>
                </a:solidFill>
                <a:latin typeface="Gill Sans MT" pitchFamily="34" charset="-18"/>
              </a:rPr>
              <a:t> dela</a:t>
            </a:r>
            <a:endParaRPr lang="sl-SI" sz="1300">
              <a:solidFill>
                <a:schemeClr val="bg1"/>
              </a:solidFill>
              <a:latin typeface="Gill Sans MT" pitchFamily="34" charset="-18"/>
            </a:endParaRPr>
          </a:p>
          <a:p>
            <a:pPr marL="179388" indent="-179388">
              <a:spcBef>
                <a:spcPts val="600"/>
              </a:spcBef>
              <a:buFontTx/>
              <a:buAutoNum type="arabicPeriod"/>
            </a:pPr>
            <a:r>
              <a:rPr lang="sl-SI" sz="1300">
                <a:solidFill>
                  <a:schemeClr val="bg1"/>
                </a:solidFill>
                <a:latin typeface="Gill Sans MT" pitchFamily="34" charset="-18"/>
              </a:rPr>
              <a:t>Rezultati</a:t>
            </a:r>
          </a:p>
          <a:p>
            <a:pPr marL="179388" indent="-179388">
              <a:spcBef>
                <a:spcPts val="600"/>
              </a:spcBef>
              <a:buFontTx/>
              <a:buAutoNum type="arabicPeriod"/>
            </a:pPr>
            <a:r>
              <a:rPr lang="sl-SI" sz="1300">
                <a:solidFill>
                  <a:schemeClr val="bg1"/>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3076" name="Rectangle 2"/>
          <p:cNvSpPr>
            <a:spLocks/>
          </p:cNvSpPr>
          <p:nvPr/>
        </p:nvSpPr>
        <p:spPr bwMode="auto">
          <a:xfrm>
            <a:off x="2133600" y="836712"/>
            <a:ext cx="6915150" cy="2369880"/>
          </a:xfrm>
          <a:prstGeom prst="rect">
            <a:avLst/>
          </a:prstGeom>
          <a:noFill/>
          <a:ln w="12700">
            <a:noFill/>
            <a:miter lim="800000"/>
            <a:headEnd/>
            <a:tailEnd/>
          </a:ln>
        </p:spPr>
        <p:txBody>
          <a:bodyPr lIns="0" tIns="0" rIns="57799" bIns="0">
            <a:spAutoFit/>
          </a:bodyPr>
          <a:lstStyle/>
          <a:p>
            <a:pPr marL="342900" indent="-342900">
              <a:buFont typeface="Arial" panose="020B0604020202020204" pitchFamily="34" charset="0"/>
              <a:buChar char="•"/>
            </a:pPr>
            <a:r>
              <a:rPr lang="en-GB" sz="2200"/>
              <a:t>Dušimo glavno strukturo z eno prostostno stopnjo</a:t>
            </a:r>
            <a:br>
              <a:rPr lang="en-GB" sz="2200"/>
            </a:br>
            <a:r>
              <a:rPr lang="en-GB" sz="2200"/>
              <a:t>- mase  </a:t>
            </a:r>
            <a:br>
              <a:rPr lang="en-GB" sz="2200"/>
            </a:br>
            <a:r>
              <a:rPr lang="en-GB" sz="2200"/>
              <a:t>- togosti  </a:t>
            </a:r>
          </a:p>
          <a:p>
            <a:pPr marL="342900" indent="-342900">
              <a:buFont typeface="Arial" panose="020B0604020202020204" pitchFamily="34" charset="0"/>
              <a:buChar char="•"/>
            </a:pPr>
            <a:r>
              <a:rPr lang="en-GB" sz="2200"/>
              <a:t>pritrdimo DVB</a:t>
            </a:r>
            <a:br>
              <a:rPr lang="en-GB" sz="2200"/>
            </a:br>
            <a:r>
              <a:rPr lang="en-GB" sz="2200"/>
              <a:t>- mase</a:t>
            </a:r>
            <a:br>
              <a:rPr lang="en-GB" sz="2200"/>
            </a:br>
            <a:r>
              <a:rPr lang="en-GB" sz="2200"/>
              <a:t>- togosti </a:t>
            </a:r>
            <a:br>
              <a:rPr lang="en-GB" sz="2200"/>
            </a:br>
            <a:r>
              <a:rPr lang="en-GB" sz="2200"/>
              <a:t>in tvorimo sistem z dvema prostostnima stopnjama.</a:t>
            </a:r>
            <a:endParaRPr lang="en-GB" sz="2200">
              <a:latin typeface="Gill Sans MT" pitchFamily="34" charset="-18"/>
              <a:sym typeface="HelNeueSloBold" charset="0"/>
            </a:endParaRPr>
          </a:p>
        </p:txBody>
      </p:sp>
      <p:sp>
        <p:nvSpPr>
          <p:cNvPr id="307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4A95207-8C27-4113-B6AA-DD1CB4D37400}" type="slidenum">
              <a:rPr lang="en-US" sz="1400" smtClean="0">
                <a:solidFill>
                  <a:srgbClr val="898989"/>
                </a:solidFill>
                <a:latin typeface="Gill Sans MT" pitchFamily="34" charset="-18"/>
              </a:rPr>
              <a:pPr eaLnBrk="1" hangingPunct="1"/>
              <a:t>3</a:t>
            </a:fld>
            <a:endParaRPr lang="en-US" sz="1400">
              <a:solidFill>
                <a:srgbClr val="898989"/>
              </a:solidFill>
              <a:latin typeface="Gill Sans MT" pitchFamily="34" charset="-18"/>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BAB7657-934A-3E4B-EDEB-70AA4F79D7B3}"/>
                  </a:ext>
                </a:extLst>
              </p:cNvPr>
              <p:cNvSpPr txBox="1"/>
              <p:nvPr/>
            </p:nvSpPr>
            <p:spPr>
              <a:xfrm>
                <a:off x="3273296" y="1124744"/>
                <a:ext cx="637436"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sl-SI" sz="2200" i="1" smtClean="0">
                              <a:solidFill>
                                <a:srgbClr val="836967"/>
                              </a:solidFill>
                              <a:latin typeface="Cambria Math" panose="02040503050406030204" pitchFamily="18" charset="0"/>
                            </a:rPr>
                          </m:ctrlPr>
                        </m:sSubPr>
                        <m:e>
                          <m:r>
                            <a:rPr lang="sl-SI" sz="2200" i="1">
                              <a:latin typeface="Cambria Math" panose="02040503050406030204" pitchFamily="18" charset="0"/>
                            </a:rPr>
                            <m:t>𝑚</m:t>
                          </m:r>
                        </m:e>
                        <m:sub>
                          <m:r>
                            <a:rPr lang="sl-SI" sz="2200" i="0">
                              <a:latin typeface="Cambria Math" panose="02040503050406030204" pitchFamily="18" charset="0"/>
                            </a:rPr>
                            <m:t>1</m:t>
                          </m:r>
                        </m:sub>
                      </m:sSub>
                    </m:oMath>
                  </m:oMathPara>
                </a14:m>
                <a:endParaRPr lang="sl-SI" sz="2200"/>
              </a:p>
            </p:txBody>
          </p:sp>
        </mc:Choice>
        <mc:Fallback xmlns="">
          <p:sp>
            <p:nvSpPr>
              <p:cNvPr id="3" name="TextBox 2">
                <a:extLst>
                  <a:ext uri="{FF2B5EF4-FFF2-40B4-BE49-F238E27FC236}">
                    <a16:creationId xmlns:a16="http://schemas.microsoft.com/office/drawing/2014/main" id="{ABAB7657-934A-3E4B-EDEB-70AA4F79D7B3}"/>
                  </a:ext>
                </a:extLst>
              </p:cNvPr>
              <p:cNvSpPr txBox="1">
                <a:spLocks noRot="1" noChangeAspect="1" noMove="1" noResize="1" noEditPoints="1" noAdjustHandles="1" noChangeArrowheads="1" noChangeShapeType="1" noTextEdit="1"/>
              </p:cNvSpPr>
              <p:nvPr/>
            </p:nvSpPr>
            <p:spPr>
              <a:xfrm>
                <a:off x="3273296" y="1124744"/>
                <a:ext cx="637436" cy="430887"/>
              </a:xfrm>
              <a:prstGeom prst="rect">
                <a:avLst/>
              </a:prstGeom>
              <a:blipFill>
                <a:blip r:embed="rId3"/>
                <a:stretch>
                  <a:fillRect b="-28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E6306AA-5961-BDD5-E307-DC5F4BF1668A}"/>
                  </a:ext>
                </a:extLst>
              </p:cNvPr>
              <p:cNvSpPr txBox="1"/>
              <p:nvPr/>
            </p:nvSpPr>
            <p:spPr>
              <a:xfrm>
                <a:off x="3362463" y="1463017"/>
                <a:ext cx="637436"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sl-SI" sz="2200" i="1" smtClean="0">
                              <a:solidFill>
                                <a:srgbClr val="836967"/>
                              </a:solidFill>
                              <a:latin typeface="Cambria Math" panose="02040503050406030204" pitchFamily="18" charset="0"/>
                            </a:rPr>
                          </m:ctrlPr>
                        </m:sSubPr>
                        <m:e>
                          <m:r>
                            <a:rPr lang="en-GB" sz="2200" b="0" i="1" smtClean="0">
                              <a:latin typeface="Cambria Math" panose="02040503050406030204" pitchFamily="18" charset="0"/>
                            </a:rPr>
                            <m:t>𝑘</m:t>
                          </m:r>
                        </m:e>
                        <m:sub>
                          <m:r>
                            <a:rPr lang="sl-SI" sz="2200" i="0">
                              <a:latin typeface="Cambria Math" panose="02040503050406030204" pitchFamily="18" charset="0"/>
                            </a:rPr>
                            <m:t>1</m:t>
                          </m:r>
                        </m:sub>
                      </m:sSub>
                    </m:oMath>
                  </m:oMathPara>
                </a14:m>
                <a:endParaRPr lang="sl-SI" sz="2200"/>
              </a:p>
            </p:txBody>
          </p:sp>
        </mc:Choice>
        <mc:Fallback xmlns="">
          <p:sp>
            <p:nvSpPr>
              <p:cNvPr id="5" name="TextBox 4">
                <a:extLst>
                  <a:ext uri="{FF2B5EF4-FFF2-40B4-BE49-F238E27FC236}">
                    <a16:creationId xmlns:a16="http://schemas.microsoft.com/office/drawing/2014/main" id="{1E6306AA-5961-BDD5-E307-DC5F4BF1668A}"/>
                  </a:ext>
                </a:extLst>
              </p:cNvPr>
              <p:cNvSpPr txBox="1">
                <a:spLocks noRot="1" noChangeAspect="1" noMove="1" noResize="1" noEditPoints="1" noAdjustHandles="1" noChangeArrowheads="1" noChangeShapeType="1" noTextEdit="1"/>
              </p:cNvSpPr>
              <p:nvPr/>
            </p:nvSpPr>
            <p:spPr>
              <a:xfrm>
                <a:off x="3362463" y="1463017"/>
                <a:ext cx="637436" cy="430887"/>
              </a:xfrm>
              <a:prstGeom prst="rect">
                <a:avLst/>
              </a:prstGeom>
              <a:blipFill>
                <a:blip r:embed="rId4"/>
                <a:stretch>
                  <a:fillRect b="-14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63BCE4-6624-C537-9E3F-67E04043EBA9}"/>
                  </a:ext>
                </a:extLst>
              </p:cNvPr>
              <p:cNvSpPr txBox="1"/>
              <p:nvPr/>
            </p:nvSpPr>
            <p:spPr>
              <a:xfrm>
                <a:off x="3286492" y="2135976"/>
                <a:ext cx="637436"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sl-SI" sz="2200" i="1" smtClean="0">
                              <a:solidFill>
                                <a:srgbClr val="836967"/>
                              </a:solidFill>
                              <a:latin typeface="Cambria Math" panose="02040503050406030204" pitchFamily="18" charset="0"/>
                            </a:rPr>
                          </m:ctrlPr>
                        </m:sSubPr>
                        <m:e>
                          <m:r>
                            <a:rPr lang="sl-SI" sz="2200" i="1">
                              <a:latin typeface="Cambria Math" panose="02040503050406030204" pitchFamily="18" charset="0"/>
                            </a:rPr>
                            <m:t>𝑚</m:t>
                          </m:r>
                        </m:e>
                        <m:sub>
                          <m:r>
                            <a:rPr lang="en-GB" sz="2200" b="0" i="0" smtClean="0">
                              <a:latin typeface="Cambria Math" panose="02040503050406030204" pitchFamily="18" charset="0"/>
                            </a:rPr>
                            <m:t>2</m:t>
                          </m:r>
                        </m:sub>
                      </m:sSub>
                    </m:oMath>
                  </m:oMathPara>
                </a14:m>
                <a:endParaRPr lang="sl-SI" sz="2200"/>
              </a:p>
            </p:txBody>
          </p:sp>
        </mc:Choice>
        <mc:Fallback xmlns="">
          <p:sp>
            <p:nvSpPr>
              <p:cNvPr id="9" name="TextBox 8">
                <a:extLst>
                  <a:ext uri="{FF2B5EF4-FFF2-40B4-BE49-F238E27FC236}">
                    <a16:creationId xmlns:a16="http://schemas.microsoft.com/office/drawing/2014/main" id="{3663BCE4-6624-C537-9E3F-67E04043EBA9}"/>
                  </a:ext>
                </a:extLst>
              </p:cNvPr>
              <p:cNvSpPr txBox="1">
                <a:spLocks noRot="1" noChangeAspect="1" noMove="1" noResize="1" noEditPoints="1" noAdjustHandles="1" noChangeArrowheads="1" noChangeShapeType="1" noTextEdit="1"/>
              </p:cNvSpPr>
              <p:nvPr/>
            </p:nvSpPr>
            <p:spPr>
              <a:xfrm>
                <a:off x="3286492" y="2135976"/>
                <a:ext cx="637436" cy="430887"/>
              </a:xfrm>
              <a:prstGeom prst="rect">
                <a:avLst/>
              </a:prstGeom>
              <a:blipFill>
                <a:blip r:embed="rId5"/>
                <a:stretch>
                  <a:fillRect b="-28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FF12C0-543B-7B3B-4EC2-FB6C4F08EC64}"/>
                  </a:ext>
                </a:extLst>
              </p:cNvPr>
              <p:cNvSpPr txBox="1"/>
              <p:nvPr/>
            </p:nvSpPr>
            <p:spPr>
              <a:xfrm>
                <a:off x="3430508" y="2471228"/>
                <a:ext cx="637436"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sl-SI" sz="2200" i="1" smtClean="0">
                              <a:solidFill>
                                <a:srgbClr val="836967"/>
                              </a:solidFill>
                              <a:latin typeface="Cambria Math" panose="02040503050406030204" pitchFamily="18" charset="0"/>
                            </a:rPr>
                          </m:ctrlPr>
                        </m:sSubPr>
                        <m:e>
                          <m:r>
                            <a:rPr lang="en-GB" sz="2200" b="0" i="1" smtClean="0">
                              <a:solidFill>
                                <a:schemeClr val="tx1"/>
                              </a:solidFill>
                              <a:latin typeface="Cambria Math" panose="02040503050406030204" pitchFamily="18" charset="0"/>
                            </a:rPr>
                            <m:t>𝑘</m:t>
                          </m:r>
                        </m:e>
                        <m:sub>
                          <m:r>
                            <a:rPr lang="en-GB" sz="2200" b="0" i="0" smtClean="0">
                              <a:latin typeface="Cambria Math" panose="02040503050406030204" pitchFamily="18" charset="0"/>
                            </a:rPr>
                            <m:t>2</m:t>
                          </m:r>
                        </m:sub>
                      </m:sSub>
                    </m:oMath>
                  </m:oMathPara>
                </a14:m>
                <a:endParaRPr lang="sl-SI" sz="2200"/>
              </a:p>
            </p:txBody>
          </p:sp>
        </mc:Choice>
        <mc:Fallback xmlns="">
          <p:sp>
            <p:nvSpPr>
              <p:cNvPr id="2" name="TextBox 1">
                <a:extLst>
                  <a:ext uri="{FF2B5EF4-FFF2-40B4-BE49-F238E27FC236}">
                    <a16:creationId xmlns:a16="http://schemas.microsoft.com/office/drawing/2014/main" id="{7AFF12C0-543B-7B3B-4EC2-FB6C4F08EC64}"/>
                  </a:ext>
                </a:extLst>
              </p:cNvPr>
              <p:cNvSpPr txBox="1">
                <a:spLocks noRot="1" noChangeAspect="1" noMove="1" noResize="1" noEditPoints="1" noAdjustHandles="1" noChangeArrowheads="1" noChangeShapeType="1" noTextEdit="1"/>
              </p:cNvSpPr>
              <p:nvPr/>
            </p:nvSpPr>
            <p:spPr>
              <a:xfrm>
                <a:off x="3430508" y="2471228"/>
                <a:ext cx="637436" cy="430887"/>
              </a:xfrm>
              <a:prstGeom prst="rect">
                <a:avLst/>
              </a:prstGeom>
              <a:blipFill>
                <a:blip r:embed="rId6"/>
                <a:stretch>
                  <a:fillRect b="-281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DFA9CD2-6DB8-4A5B-E4C4-7F74FD807D37}"/>
              </a:ext>
            </a:extLst>
          </p:cNvPr>
          <p:cNvPicPr>
            <a:picLocks noChangeAspect="1"/>
          </p:cNvPicPr>
          <p:nvPr/>
        </p:nvPicPr>
        <p:blipFill rotWithShape="1">
          <a:blip r:embed="rId7"/>
          <a:srcRect t="2345" r="1283" b="4919"/>
          <a:stretch/>
        </p:blipFill>
        <p:spPr>
          <a:xfrm>
            <a:off x="2051721" y="3861048"/>
            <a:ext cx="2538934" cy="2445658"/>
          </a:xfrm>
          <a:prstGeom prst="rect">
            <a:avLst/>
          </a:prstGeom>
        </p:spPr>
      </p:pic>
      <p:pic>
        <p:nvPicPr>
          <p:cNvPr id="7" name="Picture 6">
            <a:extLst>
              <a:ext uri="{FF2B5EF4-FFF2-40B4-BE49-F238E27FC236}">
                <a16:creationId xmlns:a16="http://schemas.microsoft.com/office/drawing/2014/main" id="{F015DCB6-98E3-263B-7156-65303174B9D5}"/>
              </a:ext>
            </a:extLst>
          </p:cNvPr>
          <p:cNvPicPr>
            <a:picLocks noChangeAspect="1"/>
          </p:cNvPicPr>
          <p:nvPr/>
        </p:nvPicPr>
        <p:blipFill rotWithShape="1">
          <a:blip r:embed="rId8"/>
          <a:srcRect t="3705" r="2866" b="3752"/>
          <a:stretch/>
        </p:blipFill>
        <p:spPr>
          <a:xfrm>
            <a:off x="2051720" y="3891016"/>
            <a:ext cx="2501628" cy="2445658"/>
          </a:xfrm>
          <a:prstGeom prst="rect">
            <a:avLst/>
          </a:prstGeom>
        </p:spPr>
      </p:pic>
      <p:pic>
        <p:nvPicPr>
          <p:cNvPr id="14" name="Picture 13">
            <a:extLst>
              <a:ext uri="{FF2B5EF4-FFF2-40B4-BE49-F238E27FC236}">
                <a16:creationId xmlns:a16="http://schemas.microsoft.com/office/drawing/2014/main" id="{2DF8E7B2-8EFA-7592-4128-7EC0D9145489}"/>
              </a:ext>
            </a:extLst>
          </p:cNvPr>
          <p:cNvPicPr>
            <a:picLocks noChangeAspect="1"/>
          </p:cNvPicPr>
          <p:nvPr/>
        </p:nvPicPr>
        <p:blipFill rotWithShape="1">
          <a:blip r:embed="rId9"/>
          <a:srcRect t="998"/>
          <a:stretch/>
        </p:blipFill>
        <p:spPr>
          <a:xfrm>
            <a:off x="4816603" y="3623857"/>
            <a:ext cx="4327397" cy="2901487"/>
          </a:xfrm>
          <a:prstGeom prst="rect">
            <a:avLst/>
          </a:prstGeom>
        </p:spPr>
      </p:pic>
      <p:sp>
        <p:nvSpPr>
          <p:cNvPr id="4" name="Rectangle 3">
            <a:extLst>
              <a:ext uri="{FF2B5EF4-FFF2-40B4-BE49-F238E27FC236}">
                <a16:creationId xmlns:a16="http://schemas.microsoft.com/office/drawing/2014/main" id="{EBCF04F0-6983-BF10-EF09-BB2661B44F5F}"/>
              </a:ext>
            </a:extLst>
          </p:cNvPr>
          <p:cNvSpPr/>
          <p:nvPr/>
        </p:nvSpPr>
        <p:spPr>
          <a:xfrm>
            <a:off x="5055403" y="1323289"/>
            <a:ext cx="3382346" cy="430887"/>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marL="285750" indent="-285750">
              <a:buFont typeface="Arial" panose="020B0604020202020204" pitchFamily="34" charset="0"/>
              <a:buChar char="•"/>
            </a:pPr>
            <a:r>
              <a:rPr lang="en-GB" sz="2200"/>
              <a:t>Pogojna enačba DVB-ja: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2F4C19-38AD-A0D1-5DC3-6445670A5C23}"/>
                  </a:ext>
                </a:extLst>
              </p:cNvPr>
              <p:cNvSpPr txBox="1"/>
              <p:nvPr/>
            </p:nvSpPr>
            <p:spPr>
              <a:xfrm>
                <a:off x="5141138" y="1792395"/>
                <a:ext cx="2834417" cy="7269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sl-SI" sz="2000" i="1" smtClean="0">
                              <a:solidFill>
                                <a:srgbClr val="836967"/>
                              </a:solidFill>
                              <a:latin typeface="Cambria Math" panose="02040503050406030204" pitchFamily="18" charset="0"/>
                            </a:rPr>
                          </m:ctrlPr>
                        </m:sSubSupPr>
                        <m:e>
                          <m:r>
                            <a:rPr lang="sl-SI" sz="2000" i="1">
                              <a:latin typeface="Cambria Math" panose="02040503050406030204" pitchFamily="18" charset="0"/>
                            </a:rPr>
                            <m:t>𝜔</m:t>
                          </m:r>
                        </m:e>
                        <m:sub>
                          <m:r>
                            <a:rPr lang="sl-SI" sz="2000" i="0">
                              <a:latin typeface="Cambria Math" panose="02040503050406030204" pitchFamily="18" charset="0"/>
                            </a:rPr>
                            <m:t>1</m:t>
                          </m:r>
                        </m:sub>
                        <m:sup>
                          <m:r>
                            <a:rPr lang="sl-SI" sz="2000" i="0">
                              <a:latin typeface="Cambria Math" panose="02040503050406030204" pitchFamily="18" charset="0"/>
                            </a:rPr>
                            <m:t>2</m:t>
                          </m:r>
                        </m:sup>
                      </m:sSubSup>
                      <m:r>
                        <a:rPr lang="sl-SI" sz="2000" i="0">
                          <a:latin typeface="Cambria Math" panose="02040503050406030204" pitchFamily="18" charset="0"/>
                        </a:rPr>
                        <m:t>=</m:t>
                      </m:r>
                      <m:f>
                        <m:fPr>
                          <m:ctrlPr>
                            <a:rPr lang="sl-SI" sz="2000" i="1">
                              <a:solidFill>
                                <a:srgbClr val="836967"/>
                              </a:solidFill>
                              <a:latin typeface="Cambria Math" panose="02040503050406030204" pitchFamily="18" charset="0"/>
                            </a:rPr>
                          </m:ctrlPr>
                        </m:fPr>
                        <m:num>
                          <m:sSub>
                            <m:sSubPr>
                              <m:ctrlPr>
                                <a:rPr lang="sl-SI" sz="2000" i="1">
                                  <a:solidFill>
                                    <a:srgbClr val="836967"/>
                                  </a:solidFill>
                                  <a:latin typeface="Cambria Math" panose="02040503050406030204" pitchFamily="18" charset="0"/>
                                </a:rPr>
                              </m:ctrlPr>
                            </m:sSubPr>
                            <m:e>
                              <m:r>
                                <a:rPr lang="sl-SI" sz="2000" i="1">
                                  <a:latin typeface="Cambria Math" panose="02040503050406030204" pitchFamily="18" charset="0"/>
                                </a:rPr>
                                <m:t>𝑘</m:t>
                              </m:r>
                            </m:e>
                            <m:sub>
                              <m:r>
                                <a:rPr lang="sl-SI" sz="2000" i="0">
                                  <a:latin typeface="Cambria Math" panose="02040503050406030204" pitchFamily="18" charset="0"/>
                                </a:rPr>
                                <m:t>1</m:t>
                              </m:r>
                            </m:sub>
                          </m:sSub>
                        </m:num>
                        <m:den>
                          <m:sSub>
                            <m:sSubPr>
                              <m:ctrlPr>
                                <a:rPr lang="sl-SI" sz="2000" i="1">
                                  <a:solidFill>
                                    <a:srgbClr val="836967"/>
                                  </a:solidFill>
                                  <a:latin typeface="Cambria Math" panose="02040503050406030204" pitchFamily="18" charset="0"/>
                                </a:rPr>
                              </m:ctrlPr>
                            </m:sSubPr>
                            <m:e>
                              <m:r>
                                <a:rPr lang="sl-SI" sz="2000" i="1">
                                  <a:latin typeface="Cambria Math" panose="02040503050406030204" pitchFamily="18" charset="0"/>
                                </a:rPr>
                                <m:t>𝑚</m:t>
                              </m:r>
                            </m:e>
                            <m:sub>
                              <m:r>
                                <a:rPr lang="sl-SI" sz="2000" i="0">
                                  <a:latin typeface="Cambria Math" panose="02040503050406030204" pitchFamily="18" charset="0"/>
                                </a:rPr>
                                <m:t>1</m:t>
                              </m:r>
                            </m:sub>
                          </m:sSub>
                        </m:den>
                      </m:f>
                      <m:r>
                        <a:rPr lang="sl-SI" sz="2000" i="0">
                          <a:latin typeface="Cambria Math" panose="02040503050406030204" pitchFamily="18" charset="0"/>
                        </a:rPr>
                        <m:t>=</m:t>
                      </m:r>
                      <m:f>
                        <m:fPr>
                          <m:ctrlPr>
                            <a:rPr lang="sl-SI" sz="2000" i="1">
                              <a:solidFill>
                                <a:srgbClr val="836967"/>
                              </a:solidFill>
                              <a:latin typeface="Cambria Math" panose="02040503050406030204" pitchFamily="18" charset="0"/>
                            </a:rPr>
                          </m:ctrlPr>
                        </m:fPr>
                        <m:num>
                          <m:sSub>
                            <m:sSubPr>
                              <m:ctrlPr>
                                <a:rPr lang="sl-SI" sz="2000" i="1">
                                  <a:solidFill>
                                    <a:srgbClr val="836967"/>
                                  </a:solidFill>
                                  <a:latin typeface="Cambria Math" panose="02040503050406030204" pitchFamily="18" charset="0"/>
                                </a:rPr>
                              </m:ctrlPr>
                            </m:sSubPr>
                            <m:e>
                              <m:r>
                                <a:rPr lang="sl-SI" sz="2000" i="1">
                                  <a:latin typeface="Cambria Math" panose="02040503050406030204" pitchFamily="18" charset="0"/>
                                </a:rPr>
                                <m:t>𝑘</m:t>
                              </m:r>
                            </m:e>
                            <m:sub>
                              <m:r>
                                <a:rPr lang="sl-SI" sz="2000" i="0">
                                  <a:latin typeface="Cambria Math" panose="02040503050406030204" pitchFamily="18" charset="0"/>
                                </a:rPr>
                                <m:t>2</m:t>
                              </m:r>
                            </m:sub>
                          </m:sSub>
                        </m:num>
                        <m:den>
                          <m:sSub>
                            <m:sSubPr>
                              <m:ctrlPr>
                                <a:rPr lang="sl-SI" sz="2000" i="1">
                                  <a:solidFill>
                                    <a:srgbClr val="836967"/>
                                  </a:solidFill>
                                  <a:latin typeface="Cambria Math" panose="02040503050406030204" pitchFamily="18" charset="0"/>
                                </a:rPr>
                              </m:ctrlPr>
                            </m:sSubPr>
                            <m:e>
                              <m:r>
                                <a:rPr lang="sl-SI" sz="2000" i="1">
                                  <a:latin typeface="Cambria Math" panose="02040503050406030204" pitchFamily="18" charset="0"/>
                                </a:rPr>
                                <m:t>𝑚</m:t>
                              </m:r>
                            </m:e>
                            <m:sub>
                              <m:r>
                                <a:rPr lang="sl-SI" sz="2000" i="0">
                                  <a:latin typeface="Cambria Math" panose="02040503050406030204" pitchFamily="18" charset="0"/>
                                </a:rPr>
                                <m:t>2</m:t>
                              </m:r>
                            </m:sub>
                          </m:sSub>
                        </m:den>
                      </m:f>
                    </m:oMath>
                  </m:oMathPara>
                </a14:m>
                <a:endParaRPr lang="sl-SI" sz="2000"/>
              </a:p>
            </p:txBody>
          </p:sp>
        </mc:Choice>
        <mc:Fallback xmlns="">
          <p:sp>
            <p:nvSpPr>
              <p:cNvPr id="8" name="TextBox 7">
                <a:extLst>
                  <a:ext uri="{FF2B5EF4-FFF2-40B4-BE49-F238E27FC236}">
                    <a16:creationId xmlns:a16="http://schemas.microsoft.com/office/drawing/2014/main" id="{B52F4C19-38AD-A0D1-5DC3-6445670A5C23}"/>
                  </a:ext>
                </a:extLst>
              </p:cNvPr>
              <p:cNvSpPr txBox="1">
                <a:spLocks noRot="1" noChangeAspect="1" noMove="1" noResize="1" noEditPoints="1" noAdjustHandles="1" noChangeArrowheads="1" noChangeShapeType="1" noTextEdit="1"/>
              </p:cNvSpPr>
              <p:nvPr/>
            </p:nvSpPr>
            <p:spPr>
              <a:xfrm>
                <a:off x="5141138" y="1792395"/>
                <a:ext cx="2834417" cy="726994"/>
              </a:xfrm>
              <a:prstGeom prst="rect">
                <a:avLst/>
              </a:prstGeom>
              <a:blipFill>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7550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6">
                                            <p:txEl>
                                              <p:pRg st="0" end="0"/>
                                            </p:txEl>
                                          </p:spTgt>
                                        </p:tgtEl>
                                        <p:attrNameLst>
                                          <p:attrName>style.visibility</p:attrName>
                                        </p:attrNameLst>
                                      </p:cBhvr>
                                      <p:to>
                                        <p:strVal val="visible"/>
                                      </p:to>
                                    </p:set>
                                    <p:animEffect transition="in" filter="fade">
                                      <p:cBhvr>
                                        <p:cTn id="7" dur="500"/>
                                        <p:tgtEl>
                                          <p:spTgt spid="30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6">
                                            <p:txEl>
                                              <p:pRg st="1" end="1"/>
                                            </p:txEl>
                                          </p:spTgt>
                                        </p:tgtEl>
                                        <p:attrNameLst>
                                          <p:attrName>style.visibility</p:attrName>
                                        </p:attrNameLst>
                                      </p:cBhvr>
                                      <p:to>
                                        <p:strVal val="visible"/>
                                      </p:to>
                                    </p:set>
                                    <p:animEffect transition="in" filter="fade">
                                      <p:cBhvr>
                                        <p:cTn id="21" dur="500"/>
                                        <p:tgtEl>
                                          <p:spTgt spid="307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2" grpId="0"/>
      <p:bldP spid="4"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E1FAD5-FD84-B11F-9E94-81DD40B7F1A9}"/>
              </a:ext>
            </a:extLst>
          </p:cNvPr>
          <p:cNvSpPr/>
          <p:nvPr/>
        </p:nvSpPr>
        <p:spPr>
          <a:xfrm>
            <a:off x="4765441" y="3992318"/>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96"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Metode dela</a:t>
            </a:r>
          </a:p>
          <a:p>
            <a:pPr marL="179388" indent="-179388">
              <a:spcBef>
                <a:spcPts val="600"/>
              </a:spcBef>
              <a:buFontTx/>
              <a:buAutoNum type="arabicPeriod"/>
            </a:pPr>
            <a:r>
              <a:rPr lang="sl-SI" sz="1300" b="1">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819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F5A9BAA-694A-4DA3-888A-9AA4C722173B}" type="slidenum">
              <a:rPr lang="en-US" sz="1400" smtClean="0">
                <a:solidFill>
                  <a:srgbClr val="898989"/>
                </a:solidFill>
                <a:latin typeface="Gill Sans MT" pitchFamily="34" charset="-18"/>
              </a:rPr>
              <a:pPr eaLnBrk="1" hangingPunct="1"/>
              <a:t>30</a:t>
            </a:fld>
            <a:endParaRPr lang="en-US" sz="1400">
              <a:solidFill>
                <a:srgbClr val="898989"/>
              </a:solidFill>
              <a:latin typeface="Gill Sans MT" pitchFamily="34" charset="-18"/>
            </a:endParaRPr>
          </a:p>
        </p:txBody>
      </p:sp>
      <p:pic>
        <p:nvPicPr>
          <p:cNvPr id="6" name="Picture 5">
            <a:extLst>
              <a:ext uri="{FF2B5EF4-FFF2-40B4-BE49-F238E27FC236}">
                <a16:creationId xmlns:a16="http://schemas.microsoft.com/office/drawing/2014/main" id="{D1588050-79B1-5BCE-CCD8-E5066A0BF062}"/>
              </a:ext>
            </a:extLst>
          </p:cNvPr>
          <p:cNvPicPr>
            <a:picLocks noChangeAspect="1"/>
          </p:cNvPicPr>
          <p:nvPr/>
        </p:nvPicPr>
        <p:blipFill>
          <a:blip r:embed="rId3"/>
          <a:stretch>
            <a:fillRect/>
          </a:stretch>
        </p:blipFill>
        <p:spPr>
          <a:xfrm>
            <a:off x="1977390" y="807721"/>
            <a:ext cx="6508984" cy="6012180"/>
          </a:xfrm>
          <a:prstGeom prst="rect">
            <a:avLst/>
          </a:prstGeom>
        </p:spPr>
      </p:pic>
      <p:sp>
        <p:nvSpPr>
          <p:cNvPr id="9" name="Rectangle 2">
            <a:extLst>
              <a:ext uri="{FF2B5EF4-FFF2-40B4-BE49-F238E27FC236}">
                <a16:creationId xmlns:a16="http://schemas.microsoft.com/office/drawing/2014/main" id="{24F125E0-780F-5759-11B7-380CF026A305}"/>
              </a:ext>
            </a:extLst>
          </p:cNvPr>
          <p:cNvSpPr>
            <a:spLocks/>
          </p:cNvSpPr>
          <p:nvPr/>
        </p:nvSpPr>
        <p:spPr bwMode="auto">
          <a:xfrm>
            <a:off x="2120900" y="337442"/>
            <a:ext cx="6915150" cy="369332"/>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Eksperimentalna prenosnost metamateriala</a:t>
            </a:r>
          </a:p>
        </p:txBody>
      </p:sp>
    </p:spTree>
    <p:extLst>
      <p:ext uri="{BB962C8B-B14F-4D97-AF65-F5344CB8AC3E}">
        <p14:creationId xmlns:p14="http://schemas.microsoft.com/office/powerpoint/2010/main" val="42795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E1FAD5-FD84-B11F-9E94-81DD40B7F1A9}"/>
              </a:ext>
            </a:extLst>
          </p:cNvPr>
          <p:cNvSpPr/>
          <p:nvPr/>
        </p:nvSpPr>
        <p:spPr>
          <a:xfrm>
            <a:off x="4765441" y="3992318"/>
            <a:ext cx="4372422" cy="2552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13B792-DBF9-0AA9-5BDB-854E34CA75C7}"/>
              </a:ext>
            </a:extLst>
          </p:cNvPr>
          <p:cNvPicPr>
            <a:picLocks noChangeAspect="1"/>
          </p:cNvPicPr>
          <p:nvPr/>
        </p:nvPicPr>
        <p:blipFill>
          <a:blip r:embed="rId3"/>
          <a:stretch>
            <a:fillRect/>
          </a:stretch>
        </p:blipFill>
        <p:spPr>
          <a:xfrm>
            <a:off x="1719263" y="2517393"/>
            <a:ext cx="6777037" cy="4296157"/>
          </a:xfrm>
          <a:prstGeom prst="rect">
            <a:avLst/>
          </a:prstGeom>
        </p:spPr>
      </p:pic>
      <p:sp>
        <p:nvSpPr>
          <p:cNvPr id="8196"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Metode dela</a:t>
            </a:r>
          </a:p>
          <a:p>
            <a:pPr marL="179388" indent="-179388">
              <a:spcBef>
                <a:spcPts val="600"/>
              </a:spcBef>
              <a:buFontTx/>
              <a:buAutoNum type="arabicPeriod"/>
            </a:pPr>
            <a:r>
              <a:rPr lang="sl-SI" sz="1300" b="1">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819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F5A9BAA-694A-4DA3-888A-9AA4C722173B}" type="slidenum">
              <a:rPr lang="en-US" sz="1400" smtClean="0">
                <a:solidFill>
                  <a:srgbClr val="898989"/>
                </a:solidFill>
                <a:latin typeface="Gill Sans MT" pitchFamily="34" charset="-18"/>
              </a:rPr>
              <a:pPr eaLnBrk="1" hangingPunct="1"/>
              <a:t>31</a:t>
            </a:fld>
            <a:endParaRPr lang="en-US" sz="1400">
              <a:solidFill>
                <a:srgbClr val="898989"/>
              </a:solidFill>
              <a:latin typeface="Gill Sans MT" pitchFamily="34" charset="-18"/>
            </a:endParaRPr>
          </a:p>
        </p:txBody>
      </p:sp>
      <p:pic>
        <p:nvPicPr>
          <p:cNvPr id="5" name="Picture 4">
            <a:extLst>
              <a:ext uri="{FF2B5EF4-FFF2-40B4-BE49-F238E27FC236}">
                <a16:creationId xmlns:a16="http://schemas.microsoft.com/office/drawing/2014/main" id="{E90DB9BA-24A9-5891-8D71-EAB3DD89F13E}"/>
              </a:ext>
            </a:extLst>
          </p:cNvPr>
          <p:cNvPicPr>
            <a:picLocks noChangeAspect="1"/>
          </p:cNvPicPr>
          <p:nvPr/>
        </p:nvPicPr>
        <p:blipFill>
          <a:blip r:embed="rId4"/>
          <a:stretch>
            <a:fillRect/>
          </a:stretch>
        </p:blipFill>
        <p:spPr>
          <a:xfrm>
            <a:off x="6474852" y="619800"/>
            <a:ext cx="2205749" cy="1897593"/>
          </a:xfrm>
          <a:prstGeom prst="rect">
            <a:avLst/>
          </a:prstGeom>
        </p:spPr>
      </p:pic>
      <p:sp>
        <p:nvSpPr>
          <p:cNvPr id="6" name="Rectangle 2">
            <a:extLst>
              <a:ext uri="{FF2B5EF4-FFF2-40B4-BE49-F238E27FC236}">
                <a16:creationId xmlns:a16="http://schemas.microsoft.com/office/drawing/2014/main" id="{54C0274F-5966-6CD1-B186-2B27B45C8858}"/>
              </a:ext>
            </a:extLst>
          </p:cNvPr>
          <p:cNvSpPr>
            <a:spLocks/>
          </p:cNvSpPr>
          <p:nvPr/>
        </p:nvSpPr>
        <p:spPr bwMode="auto">
          <a:xfrm>
            <a:off x="2258958" y="851040"/>
            <a:ext cx="4215894" cy="1384995"/>
          </a:xfrm>
          <a:prstGeom prst="rect">
            <a:avLst/>
          </a:prstGeom>
          <a:noFill/>
          <a:ln w="12700">
            <a:noFill/>
            <a:miter lim="800000"/>
            <a:headEnd/>
            <a:tailEnd/>
          </a:ln>
        </p:spPr>
        <p:txBody>
          <a:bodyPr wrap="square" lIns="0" tIns="0" rIns="57799" bIns="0">
            <a:spAutoFit/>
          </a:bodyPr>
          <a:lstStyle/>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Imamo eksperimentalne vrzeli</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Ni ustrezne kvazi-ničelne togosti.</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000">
                <a:latin typeface="Gill Sans MT" pitchFamily="34" charset="-18"/>
                <a:sym typeface="HelNeueSloBold" charset="0"/>
              </a:rPr>
              <a:t>Brez negativnih nosilcev ni raztrosa in pasovne vrzeli so bolj očitne.</a:t>
            </a:r>
          </a:p>
        </p:txBody>
      </p:sp>
      <p:sp>
        <p:nvSpPr>
          <p:cNvPr id="9" name="Rectangle 2">
            <a:extLst>
              <a:ext uri="{FF2B5EF4-FFF2-40B4-BE49-F238E27FC236}">
                <a16:creationId xmlns:a16="http://schemas.microsoft.com/office/drawing/2014/main" id="{24F125E0-780F-5759-11B7-380CF026A305}"/>
              </a:ext>
            </a:extLst>
          </p:cNvPr>
          <p:cNvSpPr>
            <a:spLocks/>
          </p:cNvSpPr>
          <p:nvPr/>
        </p:nvSpPr>
        <p:spPr bwMode="auto">
          <a:xfrm>
            <a:off x="2120900" y="391778"/>
            <a:ext cx="6915150" cy="369332"/>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Eksperimentalna prenosnost metamateriala</a:t>
            </a:r>
          </a:p>
        </p:txBody>
      </p:sp>
    </p:spTree>
    <p:extLst>
      <p:ext uri="{BB962C8B-B14F-4D97-AF65-F5344CB8AC3E}">
        <p14:creationId xmlns:p14="http://schemas.microsoft.com/office/powerpoint/2010/main" val="139265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ChangeArrowheads="1"/>
          </p:cNvSpPr>
          <p:nvPr/>
        </p:nvSpPr>
        <p:spPr bwMode="auto">
          <a:xfrm>
            <a:off x="107950" y="4276725"/>
            <a:ext cx="161131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b="1">
                <a:latin typeface="Gill Sans MT" pitchFamily="34" charset="-18"/>
              </a:rPr>
              <a:t>Predstavite</a:t>
            </a:r>
            <a:r>
              <a:rPr lang="en-GB" sz="1300" b="1">
                <a:latin typeface="Gill Sans MT" pitchFamily="34" charset="-18"/>
              </a:rPr>
              <a:t>v</a:t>
            </a:r>
            <a:r>
              <a:rPr lang="sl-SI" sz="1300" b="1">
                <a:latin typeface="Gill Sans MT" pitchFamily="34" charset="-18"/>
              </a:rPr>
              <a:t> problema</a:t>
            </a:r>
          </a:p>
          <a:p>
            <a:pPr marL="179388" indent="-179388">
              <a:spcBef>
                <a:spcPts val="600"/>
              </a:spcBef>
              <a:buFontTx/>
              <a:buAutoNum type="arabicPeriod"/>
            </a:pPr>
            <a:r>
              <a:rPr lang="sl-SI" sz="1300">
                <a:solidFill>
                  <a:schemeClr val="bg1"/>
                </a:solidFill>
                <a:latin typeface="Gill Sans MT" pitchFamily="34" charset="-18"/>
              </a:rPr>
              <a:t>Namen in cilji</a:t>
            </a:r>
          </a:p>
          <a:p>
            <a:pPr marL="179388" indent="-179388">
              <a:spcBef>
                <a:spcPts val="600"/>
              </a:spcBef>
              <a:buFontTx/>
              <a:buAutoNum type="arabicPeriod"/>
            </a:pPr>
            <a:r>
              <a:rPr lang="en-GB" sz="1300" err="1">
                <a:solidFill>
                  <a:schemeClr val="bg1"/>
                </a:solidFill>
                <a:latin typeface="Gill Sans MT" pitchFamily="34" charset="-18"/>
              </a:rPr>
              <a:t>Teoretična</a:t>
            </a:r>
            <a:r>
              <a:rPr lang="en-GB" sz="1300">
                <a:solidFill>
                  <a:schemeClr val="bg1"/>
                </a:solidFill>
                <a:latin typeface="Gill Sans MT" pitchFamily="34" charset="-18"/>
              </a:rPr>
              <a:t> </a:t>
            </a:r>
            <a:r>
              <a:rPr lang="en-GB" sz="1300" err="1">
                <a:solidFill>
                  <a:schemeClr val="bg1"/>
                </a:solidFill>
                <a:latin typeface="Gill Sans MT" pitchFamily="34" charset="-18"/>
              </a:rPr>
              <a:t>izhodišča</a:t>
            </a:r>
            <a:endParaRPr lang="sl-SI" sz="1300">
              <a:solidFill>
                <a:schemeClr val="bg1"/>
              </a:solidFill>
              <a:latin typeface="Gill Sans MT" pitchFamily="34" charset="-18"/>
            </a:endParaRPr>
          </a:p>
          <a:p>
            <a:pPr marL="179388" indent="-179388">
              <a:spcBef>
                <a:spcPts val="600"/>
              </a:spcBef>
              <a:buFontTx/>
              <a:buAutoNum type="arabicPeriod"/>
            </a:pPr>
            <a:r>
              <a:rPr lang="en-GB" sz="1300" err="1">
                <a:solidFill>
                  <a:schemeClr val="bg1"/>
                </a:solidFill>
                <a:latin typeface="Gill Sans MT" pitchFamily="34" charset="-18"/>
              </a:rPr>
              <a:t>Metode</a:t>
            </a:r>
            <a:r>
              <a:rPr lang="en-GB" sz="1300">
                <a:solidFill>
                  <a:schemeClr val="bg1"/>
                </a:solidFill>
                <a:latin typeface="Gill Sans MT" pitchFamily="34" charset="-18"/>
              </a:rPr>
              <a:t> dela</a:t>
            </a:r>
            <a:endParaRPr lang="sl-SI" sz="1300">
              <a:solidFill>
                <a:schemeClr val="bg1"/>
              </a:solidFill>
              <a:latin typeface="Gill Sans MT" pitchFamily="34" charset="-18"/>
            </a:endParaRPr>
          </a:p>
          <a:p>
            <a:pPr marL="179388" indent="-179388">
              <a:spcBef>
                <a:spcPts val="600"/>
              </a:spcBef>
              <a:buFontTx/>
              <a:buAutoNum type="arabicPeriod"/>
            </a:pPr>
            <a:r>
              <a:rPr lang="sl-SI" sz="1300">
                <a:solidFill>
                  <a:schemeClr val="bg1"/>
                </a:solidFill>
                <a:latin typeface="Gill Sans MT" pitchFamily="34" charset="-18"/>
              </a:rPr>
              <a:t>Rezultati</a:t>
            </a:r>
          </a:p>
          <a:p>
            <a:pPr marL="179388" indent="-179388">
              <a:spcBef>
                <a:spcPts val="600"/>
              </a:spcBef>
              <a:buFontTx/>
              <a:buAutoNum type="arabicPeriod"/>
            </a:pPr>
            <a:r>
              <a:rPr lang="sl-SI" sz="1300">
                <a:solidFill>
                  <a:schemeClr val="bg1"/>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307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4A95207-8C27-4113-B6AA-DD1CB4D37400}" type="slidenum">
              <a:rPr lang="en-US" sz="1400" smtClean="0">
                <a:solidFill>
                  <a:srgbClr val="898989"/>
                </a:solidFill>
                <a:latin typeface="Gill Sans MT" pitchFamily="34" charset="-18"/>
              </a:rPr>
              <a:pPr eaLnBrk="1" hangingPunct="1"/>
              <a:t>4</a:t>
            </a:fld>
            <a:endParaRPr lang="en-US" sz="1400">
              <a:solidFill>
                <a:srgbClr val="898989"/>
              </a:solidFill>
              <a:latin typeface="Gill Sans MT" pitchFamily="34" charset="-18"/>
            </a:endParaRPr>
          </a:p>
        </p:txBody>
      </p:sp>
      <p:pic>
        <p:nvPicPr>
          <p:cNvPr id="6" name="Picture 5">
            <a:extLst>
              <a:ext uri="{FF2B5EF4-FFF2-40B4-BE49-F238E27FC236}">
                <a16:creationId xmlns:a16="http://schemas.microsoft.com/office/drawing/2014/main" id="{DDFA9CD2-6DB8-4A5B-E4C4-7F74FD807D37}"/>
              </a:ext>
            </a:extLst>
          </p:cNvPr>
          <p:cNvPicPr>
            <a:picLocks noChangeAspect="1"/>
          </p:cNvPicPr>
          <p:nvPr/>
        </p:nvPicPr>
        <p:blipFill rotWithShape="1">
          <a:blip r:embed="rId3"/>
          <a:srcRect t="2345" r="2008" b="4919"/>
          <a:stretch/>
        </p:blipFill>
        <p:spPr>
          <a:xfrm>
            <a:off x="2051721" y="3861048"/>
            <a:ext cx="2520280" cy="2445658"/>
          </a:xfrm>
          <a:prstGeom prst="rect">
            <a:avLst/>
          </a:prstGeom>
        </p:spPr>
      </p:pic>
      <p:pic>
        <p:nvPicPr>
          <p:cNvPr id="7" name="Picture 6">
            <a:extLst>
              <a:ext uri="{FF2B5EF4-FFF2-40B4-BE49-F238E27FC236}">
                <a16:creationId xmlns:a16="http://schemas.microsoft.com/office/drawing/2014/main" id="{F015DCB6-98E3-263B-7156-65303174B9D5}"/>
              </a:ext>
            </a:extLst>
          </p:cNvPr>
          <p:cNvPicPr>
            <a:picLocks noChangeAspect="1"/>
          </p:cNvPicPr>
          <p:nvPr/>
        </p:nvPicPr>
        <p:blipFill rotWithShape="1">
          <a:blip r:embed="rId4"/>
          <a:srcRect t="3705" r="2866" b="3752"/>
          <a:stretch/>
        </p:blipFill>
        <p:spPr>
          <a:xfrm>
            <a:off x="2051720" y="3891016"/>
            <a:ext cx="2501628" cy="2445658"/>
          </a:xfrm>
          <a:prstGeom prst="rect">
            <a:avLst/>
          </a:prstGeom>
        </p:spPr>
      </p:pic>
      <p:pic>
        <p:nvPicPr>
          <p:cNvPr id="14" name="Picture 13">
            <a:extLst>
              <a:ext uri="{FF2B5EF4-FFF2-40B4-BE49-F238E27FC236}">
                <a16:creationId xmlns:a16="http://schemas.microsoft.com/office/drawing/2014/main" id="{2DF8E7B2-8EFA-7592-4128-7EC0D9145489}"/>
              </a:ext>
            </a:extLst>
          </p:cNvPr>
          <p:cNvPicPr>
            <a:picLocks noChangeAspect="1"/>
          </p:cNvPicPr>
          <p:nvPr/>
        </p:nvPicPr>
        <p:blipFill rotWithShape="1">
          <a:blip r:embed="rId5"/>
          <a:srcRect t="998"/>
          <a:stretch/>
        </p:blipFill>
        <p:spPr>
          <a:xfrm>
            <a:off x="4816603" y="3623857"/>
            <a:ext cx="4327397" cy="2901487"/>
          </a:xfrm>
          <a:prstGeom prst="rect">
            <a:avLst/>
          </a:prstGeom>
        </p:spPr>
      </p:pic>
      <p:sp>
        <p:nvSpPr>
          <p:cNvPr id="3" name="TextBox 2">
            <a:extLst>
              <a:ext uri="{FF2B5EF4-FFF2-40B4-BE49-F238E27FC236}">
                <a16:creationId xmlns:a16="http://schemas.microsoft.com/office/drawing/2014/main" id="{44143F5F-1813-B042-1DC4-858D7CB19FD3}"/>
              </a:ext>
            </a:extLst>
          </p:cNvPr>
          <p:cNvSpPr txBox="1"/>
          <p:nvPr/>
        </p:nvSpPr>
        <p:spPr>
          <a:xfrm>
            <a:off x="1736039" y="788955"/>
            <a:ext cx="4104457" cy="1631216"/>
          </a:xfrm>
          <a:prstGeom prst="rect">
            <a:avLst/>
          </a:prstGeom>
          <a:noFill/>
        </p:spPr>
        <p:txBody>
          <a:bodyPr wrap="square" rtlCol="0">
            <a:spAutoFit/>
          </a:bodyPr>
          <a:lstStyle/>
          <a:p>
            <a:r>
              <a:rPr lang="en-GB" sz="2000" b="1">
                <a:solidFill>
                  <a:srgbClr val="00B050"/>
                </a:solidFill>
              </a:rPr>
              <a:t>Prednosti (+)</a:t>
            </a:r>
          </a:p>
          <a:p>
            <a:pPr marL="285750" indent="-285750">
              <a:buFont typeface="Arial" panose="020B0604020202020204" pitchFamily="34" charset="0"/>
              <a:buChar char="•"/>
            </a:pPr>
            <a:r>
              <a:rPr lang="en-GB" sz="2000"/>
              <a:t>v resonanci odpravi nihanje</a:t>
            </a:r>
          </a:p>
          <a:p>
            <a:pPr marL="285750" indent="-285750">
              <a:buFont typeface="Arial" panose="020B0604020202020204" pitchFamily="34" charset="0"/>
              <a:buChar char="•"/>
            </a:pPr>
            <a:r>
              <a:rPr lang="en-GB" sz="2000"/>
              <a:t>ALI:</a:t>
            </a:r>
            <a:br>
              <a:rPr lang="en-GB" sz="2000"/>
            </a:br>
            <a:r>
              <a:rPr lang="en-GB" sz="2000"/>
              <a:t>- pasivnost rešitve</a:t>
            </a:r>
          </a:p>
          <a:p>
            <a:r>
              <a:rPr lang="en-GB" sz="2000"/>
              <a:t>    - adaptivnost rešitve</a:t>
            </a:r>
            <a:endParaRPr lang="sl-SI" sz="2000"/>
          </a:p>
        </p:txBody>
      </p:sp>
      <p:sp>
        <p:nvSpPr>
          <p:cNvPr id="4" name="TextBox 3">
            <a:extLst>
              <a:ext uri="{FF2B5EF4-FFF2-40B4-BE49-F238E27FC236}">
                <a16:creationId xmlns:a16="http://schemas.microsoft.com/office/drawing/2014/main" id="{5457C185-2EF7-19D0-0492-2AED9C279E9B}"/>
              </a:ext>
            </a:extLst>
          </p:cNvPr>
          <p:cNvSpPr txBox="1"/>
          <p:nvPr/>
        </p:nvSpPr>
        <p:spPr>
          <a:xfrm>
            <a:off x="5665647" y="804548"/>
            <a:ext cx="3370403" cy="2554545"/>
          </a:xfrm>
          <a:prstGeom prst="rect">
            <a:avLst/>
          </a:prstGeom>
          <a:noFill/>
        </p:spPr>
        <p:txBody>
          <a:bodyPr wrap="square" rtlCol="0">
            <a:spAutoFit/>
          </a:bodyPr>
          <a:lstStyle/>
          <a:p>
            <a:r>
              <a:rPr lang="en-GB" sz="2000" b="1">
                <a:solidFill>
                  <a:srgbClr val="FF0000"/>
                </a:solidFill>
              </a:rPr>
              <a:t>Težave (-)</a:t>
            </a:r>
            <a:br>
              <a:rPr lang="en-GB" sz="2000" b="1">
                <a:solidFill>
                  <a:srgbClr val="FF0000"/>
                </a:solidFill>
              </a:rPr>
            </a:br>
            <a:endParaRPr lang="en-GB" sz="2000" b="1">
              <a:solidFill>
                <a:srgbClr val="FF0000"/>
              </a:solidFill>
            </a:endParaRPr>
          </a:p>
          <a:p>
            <a:pPr marL="285750" indent="-285750">
              <a:buFont typeface="Arial" panose="020B0604020202020204" pitchFamily="34" charset="0"/>
              <a:buChar char="•"/>
            </a:pPr>
            <a:r>
              <a:rPr lang="en-GB" sz="2000"/>
              <a:t>učinkovitost v ozkem frekvenčnem področju</a:t>
            </a:r>
          </a:p>
          <a:p>
            <a:pPr marL="285750" indent="-285750">
              <a:buFont typeface="Arial" panose="020B0604020202020204" pitchFamily="34" charset="0"/>
              <a:buChar char="•"/>
            </a:pPr>
            <a:r>
              <a:rPr lang="en-GB" sz="2000"/>
              <a:t>uporaba veliko energije, kompleksnejši mehanizmi</a:t>
            </a:r>
          </a:p>
          <a:p>
            <a:pPr marL="285750" indent="-285750">
              <a:buFont typeface="Arial" panose="020B0604020202020204" pitchFamily="34" charset="0"/>
              <a:buChar char="•"/>
            </a:pPr>
            <a:r>
              <a:rPr lang="en-GB" sz="2000"/>
              <a:t>zahteva po pritrditvi</a:t>
            </a:r>
          </a:p>
          <a:p>
            <a:pPr marL="285750" indent="-285750">
              <a:buFont typeface="Arial" panose="020B0604020202020204" pitchFamily="34" charset="0"/>
              <a:buChar char="•"/>
            </a:pPr>
            <a:r>
              <a:rPr lang="en-GB" sz="2000"/>
              <a:t>linearna vibroizolacija</a:t>
            </a:r>
          </a:p>
        </p:txBody>
      </p:sp>
      <p:cxnSp>
        <p:nvCxnSpPr>
          <p:cNvPr id="5" name="Connector: Elbow 4">
            <a:extLst>
              <a:ext uri="{FF2B5EF4-FFF2-40B4-BE49-F238E27FC236}">
                <a16:creationId xmlns:a16="http://schemas.microsoft.com/office/drawing/2014/main" id="{4567F3F0-565B-A5EC-4A30-B81086CC3041}"/>
              </a:ext>
            </a:extLst>
          </p:cNvPr>
          <p:cNvCxnSpPr>
            <a:cxnSpLocks/>
          </p:cNvCxnSpPr>
          <p:nvPr/>
        </p:nvCxnSpPr>
        <p:spPr>
          <a:xfrm flipV="1">
            <a:off x="4297495" y="1611971"/>
            <a:ext cx="1368152" cy="321368"/>
          </a:xfrm>
          <a:prstGeom prst="bentConnector3">
            <a:avLst/>
          </a:prstGeom>
          <a:ln w="38100">
            <a:solidFill>
              <a:srgbClr val="33CCFF"/>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2576ED2-D559-9CAB-2BDB-45E349467CE5}"/>
              </a:ext>
            </a:extLst>
          </p:cNvPr>
          <p:cNvCxnSpPr>
            <a:cxnSpLocks/>
          </p:cNvCxnSpPr>
          <p:nvPr/>
        </p:nvCxnSpPr>
        <p:spPr>
          <a:xfrm>
            <a:off x="4439733" y="2204864"/>
            <a:ext cx="1225914" cy="0"/>
          </a:xfrm>
          <a:prstGeom prst="straightConnector1">
            <a:avLst/>
          </a:prstGeom>
          <a:ln w="38100">
            <a:solidFill>
              <a:srgbClr val="33CCFF"/>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2747F9B-94ED-E4E9-0D56-A80869DABFD3}"/>
              </a:ext>
            </a:extLst>
          </p:cNvPr>
          <p:cNvSpPr/>
          <p:nvPr/>
        </p:nvSpPr>
        <p:spPr>
          <a:xfrm>
            <a:off x="2987824" y="4804732"/>
            <a:ext cx="720080" cy="1050152"/>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4BCFD9-FD21-7791-78A1-32DB91395263}"/>
              </a:ext>
            </a:extLst>
          </p:cNvPr>
          <p:cNvSpPr/>
          <p:nvPr/>
        </p:nvSpPr>
        <p:spPr>
          <a:xfrm>
            <a:off x="3203848" y="4879047"/>
            <a:ext cx="283158" cy="576064"/>
          </a:xfrm>
          <a:prstGeom prst="ellipse">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9D131A5-2E6E-DAD1-2228-FAD2C132E85A}"/>
              </a:ext>
            </a:extLst>
          </p:cNvPr>
          <p:cNvSpPr/>
          <p:nvPr/>
        </p:nvSpPr>
        <p:spPr>
          <a:xfrm>
            <a:off x="2513787" y="5167079"/>
            <a:ext cx="283158" cy="576064"/>
          </a:xfrm>
          <a:prstGeom prst="ellipse">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1939815-ABC9-C545-044D-607A8111466A}"/>
              </a:ext>
            </a:extLst>
          </p:cNvPr>
          <p:cNvSpPr/>
          <p:nvPr/>
        </p:nvSpPr>
        <p:spPr>
          <a:xfrm>
            <a:off x="3886119" y="5167079"/>
            <a:ext cx="283158" cy="576064"/>
          </a:xfrm>
          <a:prstGeom prst="ellipse">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3E9C60F-EC6E-D1F0-D4C3-87F6ED94FA81}"/>
              </a:ext>
            </a:extLst>
          </p:cNvPr>
          <p:cNvSpPr/>
          <p:nvPr/>
        </p:nvSpPr>
        <p:spPr>
          <a:xfrm>
            <a:off x="7308304" y="4055124"/>
            <a:ext cx="342384" cy="2182187"/>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63BA4F3-E6AB-038A-A4DF-04D88EF178D9}"/>
              </a:ext>
            </a:extLst>
          </p:cNvPr>
          <p:cNvSpPr/>
          <p:nvPr/>
        </p:nvSpPr>
        <p:spPr>
          <a:xfrm>
            <a:off x="6660232" y="4055123"/>
            <a:ext cx="1584176" cy="2182187"/>
          </a:xfrm>
          <a:prstGeom prst="rect">
            <a:avLst/>
          </a:prstGeom>
          <a:noFill/>
          <a:ln w="28575">
            <a:solidFill>
              <a:srgbClr val="00B05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4B3992F-2CC3-5530-2B9B-F856D2850D05}"/>
              </a:ext>
            </a:extLst>
          </p:cNvPr>
          <p:cNvSpPr/>
          <p:nvPr/>
        </p:nvSpPr>
        <p:spPr>
          <a:xfrm>
            <a:off x="1736039" y="788955"/>
            <a:ext cx="3988089" cy="27022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
            <a:extLst>
              <a:ext uri="{FF2B5EF4-FFF2-40B4-BE49-F238E27FC236}">
                <a16:creationId xmlns:a16="http://schemas.microsoft.com/office/drawing/2014/main" id="{8EB9466A-27C7-1EC2-E4D3-7E4A06A790D2}"/>
              </a:ext>
            </a:extLst>
          </p:cNvPr>
          <p:cNvSpPr>
            <a:spLocks/>
          </p:cNvSpPr>
          <p:nvPr/>
        </p:nvSpPr>
        <p:spPr bwMode="auto">
          <a:xfrm>
            <a:off x="2133600" y="310134"/>
            <a:ext cx="69151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pPr>
            <a:r>
              <a:rPr lang="sl-SI" sz="2800">
                <a:solidFill>
                  <a:srgbClr val="193C88"/>
                </a:solidFill>
                <a:latin typeface="Gill Sans MT" pitchFamily="34" charset="-18"/>
                <a:sym typeface="HelNeueSloBold" charset="0"/>
              </a:rPr>
              <a:t>2. Predstavitev problema</a:t>
            </a:r>
          </a:p>
        </p:txBody>
      </p:sp>
      <p:cxnSp>
        <p:nvCxnSpPr>
          <p:cNvPr id="22" name="Straight Connector 21">
            <a:extLst>
              <a:ext uri="{FF2B5EF4-FFF2-40B4-BE49-F238E27FC236}">
                <a16:creationId xmlns:a16="http://schemas.microsoft.com/office/drawing/2014/main" id="{4FF7E5DC-9FD0-25CD-040A-73941AF01AB3}"/>
              </a:ext>
            </a:extLst>
          </p:cNvPr>
          <p:cNvCxnSpPr/>
          <p:nvPr/>
        </p:nvCxnSpPr>
        <p:spPr>
          <a:xfrm>
            <a:off x="2209800" y="812033"/>
            <a:ext cx="6705600" cy="1588"/>
          </a:xfrm>
          <a:prstGeom prst="line">
            <a:avLst/>
          </a:prstGeom>
          <a:ln w="3175" cap="flat" cmpd="sng" algn="ctr">
            <a:solidFill>
              <a:srgbClr val="193C8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7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29" presetID="22" presetClass="entr" presetSubtype="8"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Effect transition="in" filter="fade">
                                      <p:cBhvr>
                                        <p:cTn id="55" dur="500"/>
                                        <p:tgtEl>
                                          <p:spTgt spid="4">
                                            <p:txEl>
                                              <p:pRg st="3" end="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subTnLst>
                                    <p:animClr clrSpc="rgb" dir="cw">
                                      <p:cBhvr override="childStyle">
                                        <p:cTn dur="1" fill="hold" display="0" masterRel="nextClick" afterEffect="1"/>
                                        <p:tgtEl>
                                          <p:spTgt spid="11"/>
                                        </p:tgtEl>
                                        <p:attrNameLst>
                                          <p:attrName>ppt_c</p:attrName>
                                        </p:attrNameLst>
                                      </p:cBhvr>
                                      <p:to>
                                        <a:schemeClr val="bg1"/>
                                      </p:to>
                                    </p:animClr>
                                  </p:sub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animEffect transition="in" filter="fade">
                                      <p:cBhvr>
                                        <p:cTn id="63" dur="500"/>
                                        <p:tgtEl>
                                          <p:spTgt spid="4">
                                            <p:txEl>
                                              <p:pRg st="4" end="4"/>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animBg="1"/>
      <p:bldP spid="15" grpId="0" animBg="1"/>
      <p:bldP spid="17"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ChangeArrowheads="1"/>
          </p:cNvSpPr>
          <p:nvPr/>
        </p:nvSpPr>
        <p:spPr bwMode="auto">
          <a:xfrm>
            <a:off x="107950" y="4276725"/>
            <a:ext cx="161131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b="1">
                <a:latin typeface="Gill Sans MT" pitchFamily="34" charset="-18"/>
              </a:rPr>
              <a:t>Predstavite</a:t>
            </a:r>
            <a:r>
              <a:rPr lang="en-GB" sz="1300" b="1">
                <a:latin typeface="Gill Sans MT" pitchFamily="34" charset="-18"/>
              </a:rPr>
              <a:t>v</a:t>
            </a:r>
            <a:r>
              <a:rPr lang="sl-SI" sz="1300" b="1">
                <a:latin typeface="Gill Sans MT" pitchFamily="34" charset="-18"/>
              </a:rPr>
              <a:t> problema</a:t>
            </a:r>
          </a:p>
          <a:p>
            <a:pPr marL="179388" indent="-179388">
              <a:spcBef>
                <a:spcPts val="600"/>
              </a:spcBef>
              <a:buFontTx/>
              <a:buAutoNum type="arabicPeriod"/>
            </a:pPr>
            <a:r>
              <a:rPr lang="sl-SI" sz="1300">
                <a:solidFill>
                  <a:schemeClr val="bg1"/>
                </a:solidFill>
                <a:latin typeface="Gill Sans MT" pitchFamily="34" charset="-18"/>
              </a:rPr>
              <a:t>Namen in cilji</a:t>
            </a:r>
          </a:p>
          <a:p>
            <a:pPr marL="179388" indent="-179388">
              <a:spcBef>
                <a:spcPts val="600"/>
              </a:spcBef>
              <a:buFontTx/>
              <a:buAutoNum type="arabicPeriod"/>
            </a:pPr>
            <a:r>
              <a:rPr lang="en-GB" sz="1300" err="1">
                <a:solidFill>
                  <a:schemeClr val="bg1"/>
                </a:solidFill>
                <a:latin typeface="Gill Sans MT" pitchFamily="34" charset="-18"/>
              </a:rPr>
              <a:t>Teoretična</a:t>
            </a:r>
            <a:r>
              <a:rPr lang="en-GB" sz="1300">
                <a:solidFill>
                  <a:schemeClr val="bg1"/>
                </a:solidFill>
                <a:latin typeface="Gill Sans MT" pitchFamily="34" charset="-18"/>
              </a:rPr>
              <a:t> </a:t>
            </a:r>
            <a:r>
              <a:rPr lang="en-GB" sz="1300" err="1">
                <a:solidFill>
                  <a:schemeClr val="bg1"/>
                </a:solidFill>
                <a:latin typeface="Gill Sans MT" pitchFamily="34" charset="-18"/>
              </a:rPr>
              <a:t>izhodišča</a:t>
            </a:r>
            <a:endParaRPr lang="sl-SI" sz="1300">
              <a:solidFill>
                <a:schemeClr val="bg1"/>
              </a:solidFill>
              <a:latin typeface="Gill Sans MT" pitchFamily="34" charset="-18"/>
            </a:endParaRPr>
          </a:p>
          <a:p>
            <a:pPr marL="179388" indent="-179388">
              <a:spcBef>
                <a:spcPts val="600"/>
              </a:spcBef>
              <a:buFontTx/>
              <a:buAutoNum type="arabicPeriod"/>
            </a:pPr>
            <a:r>
              <a:rPr lang="en-GB" sz="1300" err="1">
                <a:solidFill>
                  <a:schemeClr val="bg1"/>
                </a:solidFill>
                <a:latin typeface="Gill Sans MT" pitchFamily="34" charset="-18"/>
              </a:rPr>
              <a:t>Metode</a:t>
            </a:r>
            <a:r>
              <a:rPr lang="en-GB" sz="1300">
                <a:solidFill>
                  <a:schemeClr val="bg1"/>
                </a:solidFill>
                <a:latin typeface="Gill Sans MT" pitchFamily="34" charset="-18"/>
              </a:rPr>
              <a:t> dela</a:t>
            </a:r>
            <a:endParaRPr lang="sl-SI" sz="1300">
              <a:solidFill>
                <a:schemeClr val="bg1"/>
              </a:solidFill>
              <a:latin typeface="Gill Sans MT" pitchFamily="34" charset="-18"/>
            </a:endParaRPr>
          </a:p>
          <a:p>
            <a:pPr marL="179388" indent="-179388">
              <a:spcBef>
                <a:spcPts val="600"/>
              </a:spcBef>
              <a:buFontTx/>
              <a:buAutoNum type="arabicPeriod"/>
            </a:pPr>
            <a:r>
              <a:rPr lang="sl-SI" sz="1300">
                <a:solidFill>
                  <a:schemeClr val="bg1"/>
                </a:solidFill>
                <a:latin typeface="Gill Sans MT" pitchFamily="34" charset="-18"/>
              </a:rPr>
              <a:t>Rezultati</a:t>
            </a:r>
          </a:p>
          <a:p>
            <a:pPr marL="179388" indent="-179388">
              <a:spcBef>
                <a:spcPts val="600"/>
              </a:spcBef>
              <a:buFontTx/>
              <a:buAutoNum type="arabicPeriod"/>
            </a:pPr>
            <a:r>
              <a:rPr lang="sl-SI" sz="1300">
                <a:solidFill>
                  <a:schemeClr val="bg1"/>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3078"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4A95207-8C27-4113-B6AA-DD1CB4D37400}" type="slidenum">
              <a:rPr lang="en-US" sz="1400" smtClean="0">
                <a:solidFill>
                  <a:srgbClr val="898989"/>
                </a:solidFill>
                <a:latin typeface="Gill Sans MT" pitchFamily="34" charset="-18"/>
              </a:rPr>
              <a:pPr eaLnBrk="1" hangingPunct="1"/>
              <a:t>5</a:t>
            </a:fld>
            <a:endParaRPr lang="en-US" sz="1400">
              <a:solidFill>
                <a:srgbClr val="898989"/>
              </a:solidFill>
              <a:latin typeface="Gill Sans MT" pitchFamily="34" charset="-18"/>
            </a:endParaRPr>
          </a:p>
        </p:txBody>
      </p:sp>
      <p:pic>
        <p:nvPicPr>
          <p:cNvPr id="14" name="Picture 13">
            <a:extLst>
              <a:ext uri="{FF2B5EF4-FFF2-40B4-BE49-F238E27FC236}">
                <a16:creationId xmlns:a16="http://schemas.microsoft.com/office/drawing/2014/main" id="{2DF8E7B2-8EFA-7592-4128-7EC0D9145489}"/>
              </a:ext>
            </a:extLst>
          </p:cNvPr>
          <p:cNvPicPr>
            <a:picLocks noChangeAspect="1"/>
          </p:cNvPicPr>
          <p:nvPr/>
        </p:nvPicPr>
        <p:blipFill rotWithShape="1">
          <a:blip r:embed="rId3"/>
          <a:srcRect t="998"/>
          <a:stretch/>
        </p:blipFill>
        <p:spPr>
          <a:xfrm>
            <a:off x="4816603" y="3623857"/>
            <a:ext cx="4327397" cy="2901487"/>
          </a:xfrm>
          <a:prstGeom prst="rect">
            <a:avLst/>
          </a:prstGeom>
        </p:spPr>
      </p:pic>
      <p:sp>
        <p:nvSpPr>
          <p:cNvPr id="4" name="TextBox 3">
            <a:extLst>
              <a:ext uri="{FF2B5EF4-FFF2-40B4-BE49-F238E27FC236}">
                <a16:creationId xmlns:a16="http://schemas.microsoft.com/office/drawing/2014/main" id="{5457C185-2EF7-19D0-0492-2AED9C279E9B}"/>
              </a:ext>
            </a:extLst>
          </p:cNvPr>
          <p:cNvSpPr txBox="1"/>
          <p:nvPr/>
        </p:nvSpPr>
        <p:spPr>
          <a:xfrm>
            <a:off x="5665647" y="804548"/>
            <a:ext cx="3370403" cy="2554545"/>
          </a:xfrm>
          <a:prstGeom prst="rect">
            <a:avLst/>
          </a:prstGeom>
          <a:noFill/>
        </p:spPr>
        <p:txBody>
          <a:bodyPr wrap="square" rtlCol="0">
            <a:spAutoFit/>
          </a:bodyPr>
          <a:lstStyle/>
          <a:p>
            <a:r>
              <a:rPr lang="en-GB" sz="2000" b="1">
                <a:solidFill>
                  <a:srgbClr val="FF0000"/>
                </a:solidFill>
              </a:rPr>
              <a:t>Težave (-)</a:t>
            </a:r>
            <a:br>
              <a:rPr lang="en-GB" sz="2000" b="1">
                <a:solidFill>
                  <a:srgbClr val="FF0000"/>
                </a:solidFill>
              </a:rPr>
            </a:br>
            <a:endParaRPr lang="en-GB" sz="2000" b="1">
              <a:solidFill>
                <a:srgbClr val="FF0000"/>
              </a:solidFill>
            </a:endParaRPr>
          </a:p>
          <a:p>
            <a:pPr marL="285750" indent="-285750">
              <a:buFont typeface="Arial" panose="020B0604020202020204" pitchFamily="34" charset="0"/>
              <a:buChar char="•"/>
            </a:pPr>
            <a:r>
              <a:rPr lang="en-GB" sz="2000"/>
              <a:t>učinkovitost v ozkem frekvenčnem področju</a:t>
            </a:r>
          </a:p>
          <a:p>
            <a:pPr marL="285750" indent="-285750">
              <a:buFont typeface="Arial" panose="020B0604020202020204" pitchFamily="34" charset="0"/>
              <a:buChar char="•"/>
            </a:pPr>
            <a:r>
              <a:rPr lang="en-GB" sz="2000"/>
              <a:t>uporaba veliko energije, kompleksnejši mehanizmi</a:t>
            </a:r>
          </a:p>
          <a:p>
            <a:pPr marL="285750" indent="-285750">
              <a:buFont typeface="Arial" panose="020B0604020202020204" pitchFamily="34" charset="0"/>
              <a:buChar char="•"/>
            </a:pPr>
            <a:r>
              <a:rPr lang="en-GB" sz="2000"/>
              <a:t>zahteva po pritrditvi</a:t>
            </a:r>
          </a:p>
          <a:p>
            <a:pPr marL="285750" indent="-285750">
              <a:buFont typeface="Arial" panose="020B0604020202020204" pitchFamily="34" charset="0"/>
              <a:buChar char="•"/>
            </a:pPr>
            <a:r>
              <a:rPr lang="en-GB" sz="2000"/>
              <a:t>linearna vibroizolacija</a:t>
            </a:r>
          </a:p>
        </p:txBody>
      </p:sp>
      <p:sp>
        <p:nvSpPr>
          <p:cNvPr id="2" name="TextBox 1">
            <a:extLst>
              <a:ext uri="{FF2B5EF4-FFF2-40B4-BE49-F238E27FC236}">
                <a16:creationId xmlns:a16="http://schemas.microsoft.com/office/drawing/2014/main" id="{84B72E6D-B626-FDB2-D94C-4C93781ECFE2}"/>
              </a:ext>
            </a:extLst>
          </p:cNvPr>
          <p:cNvSpPr txBox="1"/>
          <p:nvPr/>
        </p:nvSpPr>
        <p:spPr>
          <a:xfrm>
            <a:off x="5499673" y="804548"/>
            <a:ext cx="4248472" cy="2554545"/>
          </a:xfrm>
          <a:prstGeom prst="rect">
            <a:avLst/>
          </a:prstGeom>
          <a:noFill/>
        </p:spPr>
        <p:txBody>
          <a:bodyPr wrap="square" rtlCol="0">
            <a:spAutoFit/>
          </a:bodyPr>
          <a:lstStyle/>
          <a:p>
            <a:r>
              <a:rPr lang="en-GB" sz="2000" b="1">
                <a:solidFill>
                  <a:schemeClr val="accent1"/>
                </a:solidFill>
              </a:rPr>
              <a:t>Rešitve</a:t>
            </a:r>
            <a:br>
              <a:rPr lang="en-GB" sz="2000" b="1">
                <a:solidFill>
                  <a:schemeClr val="accent1"/>
                </a:solidFill>
              </a:rPr>
            </a:br>
            <a:endParaRPr lang="en-GB" sz="2000" b="1">
              <a:solidFill>
                <a:schemeClr val="accent1"/>
              </a:solidFill>
            </a:endParaRPr>
          </a:p>
          <a:p>
            <a:pPr marL="285750" indent="-285750">
              <a:buFont typeface="Arial" panose="020B0604020202020204" pitchFamily="34" charset="0"/>
              <a:buChar char="•"/>
            </a:pPr>
            <a:r>
              <a:rPr lang="en-GB" sz="2000"/>
              <a:t>semiaktivno (</a:t>
            </a:r>
            <a:r>
              <a:rPr lang="en-GB" sz="2000" b="1"/>
              <a:t>termoaktivno</a:t>
            </a:r>
            <a:r>
              <a:rPr lang="en-GB" sz="2000"/>
              <a:t>) adaptivno krmiljenje</a:t>
            </a:r>
            <a:br>
              <a:rPr lang="en-GB" sz="2000"/>
            </a:br>
            <a:r>
              <a:rPr lang="en-GB" sz="2000"/>
              <a:t> </a:t>
            </a:r>
            <a:br>
              <a:rPr lang="en-GB" sz="2000"/>
            </a:br>
            <a:endParaRPr lang="en-GB" sz="2000"/>
          </a:p>
          <a:p>
            <a:pPr marL="285750" indent="-285750">
              <a:buFont typeface="Arial" panose="020B0604020202020204" pitchFamily="34" charset="0"/>
              <a:buChar char="•"/>
            </a:pPr>
            <a:r>
              <a:rPr lang="en-GB" sz="2000"/>
              <a:t>DVB kot </a:t>
            </a:r>
            <a:r>
              <a:rPr lang="en-GB" sz="2000" b="1"/>
              <a:t>metamaterial</a:t>
            </a:r>
          </a:p>
          <a:p>
            <a:pPr marL="285750" indent="-285750">
              <a:buFont typeface="Arial" panose="020B0604020202020204" pitchFamily="34" charset="0"/>
              <a:buChar char="•"/>
            </a:pPr>
            <a:r>
              <a:rPr lang="en-GB" sz="2000" b="1"/>
              <a:t>kvazi-ničelna togost</a:t>
            </a:r>
            <a:endParaRPr lang="en-GB" sz="2000"/>
          </a:p>
        </p:txBody>
      </p:sp>
      <p:cxnSp>
        <p:nvCxnSpPr>
          <p:cNvPr id="16" name="Straight Arrow Connector 15">
            <a:extLst>
              <a:ext uri="{FF2B5EF4-FFF2-40B4-BE49-F238E27FC236}">
                <a16:creationId xmlns:a16="http://schemas.microsoft.com/office/drawing/2014/main" id="{8BF4E6DC-A947-9FEA-7366-A73A41F1D573}"/>
              </a:ext>
            </a:extLst>
          </p:cNvPr>
          <p:cNvCxnSpPr>
            <a:cxnSpLocks/>
          </p:cNvCxnSpPr>
          <p:nvPr/>
        </p:nvCxnSpPr>
        <p:spPr>
          <a:xfrm>
            <a:off x="5194308" y="1621681"/>
            <a:ext cx="313796"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FF6516F-0B50-CB95-4557-6C80731933FC}"/>
              </a:ext>
            </a:extLst>
          </p:cNvPr>
          <p:cNvCxnSpPr>
            <a:cxnSpLocks/>
          </p:cNvCxnSpPr>
          <p:nvPr/>
        </p:nvCxnSpPr>
        <p:spPr>
          <a:xfrm>
            <a:off x="4572001" y="2852936"/>
            <a:ext cx="936103"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0BF83BE-0222-435F-A2B0-03DBB62F574C}"/>
              </a:ext>
            </a:extLst>
          </p:cNvPr>
          <p:cNvCxnSpPr>
            <a:cxnSpLocks/>
          </p:cNvCxnSpPr>
          <p:nvPr/>
        </p:nvCxnSpPr>
        <p:spPr>
          <a:xfrm>
            <a:off x="4716016" y="3140968"/>
            <a:ext cx="79208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7" name="Right Bracket 26">
            <a:extLst>
              <a:ext uri="{FF2B5EF4-FFF2-40B4-BE49-F238E27FC236}">
                <a16:creationId xmlns:a16="http://schemas.microsoft.com/office/drawing/2014/main" id="{0BF6A97C-9ED1-89F9-C020-688FD0960E23}"/>
              </a:ext>
            </a:extLst>
          </p:cNvPr>
          <p:cNvSpPr/>
          <p:nvPr/>
        </p:nvSpPr>
        <p:spPr>
          <a:xfrm>
            <a:off x="5076055" y="1464102"/>
            <a:ext cx="118253" cy="122147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pic>
        <p:nvPicPr>
          <p:cNvPr id="35" name="Picture 34">
            <a:extLst>
              <a:ext uri="{FF2B5EF4-FFF2-40B4-BE49-F238E27FC236}">
                <a16:creationId xmlns:a16="http://schemas.microsoft.com/office/drawing/2014/main" id="{73335B44-8F8B-1595-B98F-44002C3F5785}"/>
              </a:ext>
            </a:extLst>
          </p:cNvPr>
          <p:cNvPicPr>
            <a:picLocks noChangeAspect="1"/>
          </p:cNvPicPr>
          <p:nvPr/>
        </p:nvPicPr>
        <p:blipFill rotWithShape="1">
          <a:blip r:embed="rId4"/>
          <a:srcRect t="3705" r="2866" b="3752"/>
          <a:stretch/>
        </p:blipFill>
        <p:spPr>
          <a:xfrm>
            <a:off x="2051720" y="3891016"/>
            <a:ext cx="2501628" cy="2445658"/>
          </a:xfrm>
          <a:prstGeom prst="rect">
            <a:avLst/>
          </a:prstGeom>
        </p:spPr>
      </p:pic>
      <p:cxnSp>
        <p:nvCxnSpPr>
          <p:cNvPr id="37" name="Straight Arrow Connector 36">
            <a:extLst>
              <a:ext uri="{FF2B5EF4-FFF2-40B4-BE49-F238E27FC236}">
                <a16:creationId xmlns:a16="http://schemas.microsoft.com/office/drawing/2014/main" id="{409EB53D-1E38-A3B9-FA25-25E9B3E98E3A}"/>
              </a:ext>
            </a:extLst>
          </p:cNvPr>
          <p:cNvCxnSpPr>
            <a:cxnSpLocks/>
          </p:cNvCxnSpPr>
          <p:nvPr/>
        </p:nvCxnSpPr>
        <p:spPr>
          <a:xfrm flipV="1">
            <a:off x="3851920" y="5229200"/>
            <a:ext cx="350924" cy="467899"/>
          </a:xfrm>
          <a:prstGeom prst="straightConnector1">
            <a:avLst/>
          </a:prstGeom>
          <a:ln w="9525">
            <a:tailEnd type="triangle"/>
          </a:ln>
          <a:effectLst/>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0F6B4887-18F6-0F79-A305-EA9AA2A21A64}"/>
              </a:ext>
            </a:extLst>
          </p:cNvPr>
          <p:cNvCxnSpPr>
            <a:cxnSpLocks/>
          </p:cNvCxnSpPr>
          <p:nvPr/>
        </p:nvCxnSpPr>
        <p:spPr>
          <a:xfrm flipV="1">
            <a:off x="3150492" y="4962937"/>
            <a:ext cx="350924" cy="467899"/>
          </a:xfrm>
          <a:prstGeom prst="straightConnector1">
            <a:avLst/>
          </a:prstGeom>
          <a:ln w="9525">
            <a:tailEnd type="triangle"/>
          </a:ln>
          <a:effectLst/>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985931B7-B8F5-0618-6233-1A6C2FE99696}"/>
              </a:ext>
            </a:extLst>
          </p:cNvPr>
          <p:cNvCxnSpPr>
            <a:cxnSpLocks/>
          </p:cNvCxnSpPr>
          <p:nvPr/>
        </p:nvCxnSpPr>
        <p:spPr>
          <a:xfrm flipV="1">
            <a:off x="2467111" y="5200060"/>
            <a:ext cx="350924" cy="467899"/>
          </a:xfrm>
          <a:prstGeom prst="straightConnector1">
            <a:avLst/>
          </a:prstGeom>
          <a:ln w="9525">
            <a:tailEnd type="triangle"/>
          </a:ln>
          <a:effectLst/>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7DE085CD-690F-404F-964F-B986798D4877}"/>
              </a:ext>
            </a:extLst>
          </p:cNvPr>
          <p:cNvSpPr/>
          <p:nvPr/>
        </p:nvSpPr>
        <p:spPr>
          <a:xfrm>
            <a:off x="2186571" y="5085184"/>
            <a:ext cx="2304256" cy="792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2" name="Picture 41">
            <a:extLst>
              <a:ext uri="{FF2B5EF4-FFF2-40B4-BE49-F238E27FC236}">
                <a16:creationId xmlns:a16="http://schemas.microsoft.com/office/drawing/2014/main" id="{E0BAA604-5B22-9718-8AFD-EAA2FD0D694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30843" y="4891089"/>
            <a:ext cx="1615712" cy="1121698"/>
          </a:xfrm>
          <a:prstGeom prst="rect">
            <a:avLst/>
          </a:prstGeom>
        </p:spPr>
      </p:pic>
    </p:spTree>
    <p:extLst>
      <p:ext uri="{BB962C8B-B14F-4D97-AF65-F5344CB8AC3E}">
        <p14:creationId xmlns:p14="http://schemas.microsoft.com/office/powerpoint/2010/main" val="5705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55556E-7 -2.22222E-6 L -0.41406 -0.00301 " pathEditMode="relative" rAng="0" ptsTypes="AA">
                                      <p:cBhvr>
                                        <p:cTn id="6" dur="2000" fill="hold"/>
                                        <p:tgtEl>
                                          <p:spTgt spid="4"/>
                                        </p:tgtEl>
                                        <p:attrNameLst>
                                          <p:attrName>ppt_x</p:attrName>
                                          <p:attrName>ppt_y</p:attrName>
                                        </p:attrNameLst>
                                      </p:cBhvr>
                                      <p:rCtr x="-20712" y="-162"/>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
                                            <p:txEl>
                                              <p:pRg st="3" end="3"/>
                                            </p:txEl>
                                          </p:spTgt>
                                        </p:tgtEl>
                                        <p:attrNameLst>
                                          <p:attrName>style.visibility</p:attrName>
                                        </p:attrNameLst>
                                      </p:cBhvr>
                                      <p:to>
                                        <p:strVal val="visible"/>
                                      </p:to>
                                    </p:set>
                                    <p:animEffect transition="in" filter="fade">
                                      <p:cBhvr>
                                        <p:cTn id="5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p:cNvSpPr>
          <p:nvPr/>
        </p:nvSpPr>
        <p:spPr bwMode="auto">
          <a:xfrm>
            <a:off x="2133600" y="406400"/>
            <a:ext cx="69151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7799" bIns="0">
            <a:spAutoFit/>
          </a:bodyPr>
          <a:lstStyle/>
          <a:p>
            <a:pP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pPr>
            <a:r>
              <a:rPr lang="sl-SI" sz="2800">
                <a:solidFill>
                  <a:srgbClr val="193C88"/>
                </a:solidFill>
                <a:latin typeface="Gill Sans MT" pitchFamily="34" charset="-18"/>
                <a:sym typeface="HelNeueSloBold" charset="0"/>
              </a:rPr>
              <a:t>3. Namen in cilji</a:t>
            </a:r>
          </a:p>
        </p:txBody>
      </p:sp>
      <p:cxnSp>
        <p:nvCxnSpPr>
          <p:cNvPr id="12" name="Straight Connector 11"/>
          <p:cNvCxnSpPr/>
          <p:nvPr/>
        </p:nvCxnSpPr>
        <p:spPr>
          <a:xfrm>
            <a:off x="2209800" y="1143000"/>
            <a:ext cx="6705600" cy="1588"/>
          </a:xfrm>
          <a:prstGeom prst="line">
            <a:avLst/>
          </a:prstGeom>
          <a:ln w="3175" cap="flat" cmpd="sng" algn="ctr">
            <a:solidFill>
              <a:srgbClr val="193C8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25"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b="1">
                <a:latin typeface="Gill Sans MT" pitchFamily="34" charset="-18"/>
              </a:rPr>
              <a:t>Namen in cilji</a:t>
            </a:r>
          </a:p>
          <a:p>
            <a:pPr marL="179388" indent="-179388">
              <a:spcBef>
                <a:spcPts val="600"/>
              </a:spcBef>
              <a:buFontTx/>
              <a:buAutoNum type="arabicPeriod"/>
            </a:pPr>
            <a:r>
              <a:rPr lang="en-GB" sz="1300">
                <a:solidFill>
                  <a:srgbClr val="FFFFFF"/>
                </a:solidFill>
                <a:latin typeface="Gill Sans MT" pitchFamily="34" charset="-18"/>
              </a:rPr>
              <a:t>Teoretična izhodišča</a:t>
            </a:r>
            <a:endParaRPr lang="sl-SI" sz="1300">
              <a:solidFill>
                <a:srgbClr val="FFFFFF"/>
              </a:solidFill>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5126"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2503C63-3C26-406A-AC4C-B027D711E761}" type="slidenum">
              <a:rPr lang="en-US" sz="1400" smtClean="0">
                <a:solidFill>
                  <a:srgbClr val="898989"/>
                </a:solidFill>
                <a:latin typeface="Gill Sans MT" pitchFamily="34" charset="-18"/>
              </a:rPr>
              <a:pPr eaLnBrk="1" hangingPunct="1"/>
              <a:t>6</a:t>
            </a:fld>
            <a:endParaRPr lang="en-US" sz="1400">
              <a:solidFill>
                <a:srgbClr val="898989"/>
              </a:solidFill>
              <a:latin typeface="Gill Sans MT" pitchFamily="34" charset="-18"/>
            </a:endParaRPr>
          </a:p>
        </p:txBody>
      </p:sp>
      <p:sp>
        <p:nvSpPr>
          <p:cNvPr id="8" name="Rectangle 2"/>
          <p:cNvSpPr>
            <a:spLocks/>
          </p:cNvSpPr>
          <p:nvPr/>
        </p:nvSpPr>
        <p:spPr bwMode="auto">
          <a:xfrm>
            <a:off x="2063750" y="3310613"/>
            <a:ext cx="7164288" cy="1107996"/>
          </a:xfrm>
          <a:prstGeom prst="rect">
            <a:avLst/>
          </a:prstGeom>
          <a:noFill/>
          <a:ln w="12700">
            <a:noFill/>
            <a:miter lim="800000"/>
            <a:headEnd/>
            <a:tailEnd/>
          </a:ln>
        </p:spPr>
        <p:txBody>
          <a:bodyPr wrap="square"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latin typeface="Gill Sans MT" pitchFamily="34" charset="-18"/>
                <a:sym typeface="HelNeueSloBold" charset="0"/>
              </a:rPr>
              <a:t>Raziskava dinamike ter izvedba 3D tiskanih termoaktivnih metamaterialnih vibroizolatorjev za uporabo v nizkofrekvenčnem področju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7</a:t>
            </a:fld>
            <a:endParaRPr lang="en-US" sz="1400">
              <a:solidFill>
                <a:srgbClr val="898989"/>
              </a:solidFill>
              <a:latin typeface="Gill Sans MT" pitchFamily="34" charset="-18"/>
            </a:endParaRPr>
          </a:p>
        </p:txBody>
      </p:sp>
      <p:sp>
        <p:nvSpPr>
          <p:cNvPr id="8" name="Rectangle 2"/>
          <p:cNvSpPr>
            <a:spLocks/>
          </p:cNvSpPr>
          <p:nvPr/>
        </p:nvSpPr>
        <p:spPr bwMode="auto">
          <a:xfrm>
            <a:off x="2133600" y="1212561"/>
            <a:ext cx="6915150" cy="815608"/>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Metamaterial</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pic>
        <p:nvPicPr>
          <p:cNvPr id="3" name="Picture 2">
            <a:extLst>
              <a:ext uri="{FF2B5EF4-FFF2-40B4-BE49-F238E27FC236}">
                <a16:creationId xmlns:a16="http://schemas.microsoft.com/office/drawing/2014/main" id="{F2EF86C3-D311-0E49-AB22-64DCEDC6E169}"/>
              </a:ext>
            </a:extLst>
          </p:cNvPr>
          <p:cNvPicPr>
            <a:picLocks noChangeAspect="1"/>
          </p:cNvPicPr>
          <p:nvPr/>
        </p:nvPicPr>
        <p:blipFill>
          <a:blip r:embed="rId3"/>
          <a:stretch>
            <a:fillRect/>
          </a:stretch>
        </p:blipFill>
        <p:spPr>
          <a:xfrm>
            <a:off x="6660910" y="1899667"/>
            <a:ext cx="1730587" cy="2066031"/>
          </a:xfrm>
          <a:prstGeom prst="rect">
            <a:avLst/>
          </a:prstGeom>
        </p:spPr>
      </p:pic>
      <p:pic>
        <p:nvPicPr>
          <p:cNvPr id="4" name="Picture 3">
            <a:extLst>
              <a:ext uri="{FF2B5EF4-FFF2-40B4-BE49-F238E27FC236}">
                <a16:creationId xmlns:a16="http://schemas.microsoft.com/office/drawing/2014/main" id="{DA8829D2-55DC-DA55-4744-FB0268903FA4}"/>
              </a:ext>
            </a:extLst>
          </p:cNvPr>
          <p:cNvPicPr>
            <a:picLocks noChangeAspect="1"/>
          </p:cNvPicPr>
          <p:nvPr/>
        </p:nvPicPr>
        <p:blipFill rotWithShape="1">
          <a:blip r:embed="rId4"/>
          <a:srcRect t="3705" r="2866" b="3752"/>
          <a:stretch/>
        </p:blipFill>
        <p:spPr>
          <a:xfrm>
            <a:off x="1880865" y="1722383"/>
            <a:ext cx="2501628" cy="2445658"/>
          </a:xfrm>
          <a:prstGeom prst="rect">
            <a:avLst/>
          </a:prstGeom>
        </p:spPr>
      </p:pic>
      <p:grpSp>
        <p:nvGrpSpPr>
          <p:cNvPr id="18527" name="Group 18526">
            <a:extLst>
              <a:ext uri="{FF2B5EF4-FFF2-40B4-BE49-F238E27FC236}">
                <a16:creationId xmlns:a16="http://schemas.microsoft.com/office/drawing/2014/main" id="{82FF770A-3BAB-A734-7430-E640727CE8CC}"/>
              </a:ext>
            </a:extLst>
          </p:cNvPr>
          <p:cNvGrpSpPr/>
          <p:nvPr/>
        </p:nvGrpSpPr>
        <p:grpSpPr>
          <a:xfrm>
            <a:off x="2336423" y="2719058"/>
            <a:ext cx="1673602" cy="1140659"/>
            <a:chOff x="2096576" y="4394794"/>
            <a:chExt cx="3652782" cy="3269048"/>
          </a:xfrm>
        </p:grpSpPr>
        <p:grpSp>
          <p:nvGrpSpPr>
            <p:cNvPr id="6" name="Group 5">
              <a:extLst>
                <a:ext uri="{FF2B5EF4-FFF2-40B4-BE49-F238E27FC236}">
                  <a16:creationId xmlns:a16="http://schemas.microsoft.com/office/drawing/2014/main" id="{B71350B5-F3DE-B93C-2236-C2A7AF11F95E}"/>
                </a:ext>
              </a:extLst>
            </p:cNvPr>
            <p:cNvGrpSpPr/>
            <p:nvPr/>
          </p:nvGrpSpPr>
          <p:grpSpPr>
            <a:xfrm>
              <a:off x="2096576" y="4394794"/>
              <a:ext cx="1824595" cy="1633543"/>
              <a:chOff x="2497990" y="4091306"/>
              <a:chExt cx="1824595" cy="1633543"/>
            </a:xfrm>
          </p:grpSpPr>
          <p:grpSp>
            <p:nvGrpSpPr>
              <p:cNvPr id="7" name="Group 6">
                <a:extLst>
                  <a:ext uri="{FF2B5EF4-FFF2-40B4-BE49-F238E27FC236}">
                    <a16:creationId xmlns:a16="http://schemas.microsoft.com/office/drawing/2014/main" id="{AFE5E209-1B61-D25A-4ACB-5A6D31AB24D0}"/>
                  </a:ext>
                </a:extLst>
              </p:cNvPr>
              <p:cNvGrpSpPr/>
              <p:nvPr/>
            </p:nvGrpSpPr>
            <p:grpSpPr>
              <a:xfrm>
                <a:off x="2497990" y="4091306"/>
                <a:ext cx="912106" cy="819977"/>
                <a:chOff x="2497990" y="3675823"/>
                <a:chExt cx="2638308" cy="2371821"/>
              </a:xfrm>
            </p:grpSpPr>
            <p:pic>
              <p:nvPicPr>
                <p:cNvPr id="49" name="Picture 48">
                  <a:extLst>
                    <a:ext uri="{FF2B5EF4-FFF2-40B4-BE49-F238E27FC236}">
                      <a16:creationId xmlns:a16="http://schemas.microsoft.com/office/drawing/2014/main" id="{C6B1D3DE-C237-7422-2A2F-3878B0A7ED6D}"/>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50" name="Picture 49">
                  <a:extLst>
                    <a:ext uri="{FF2B5EF4-FFF2-40B4-BE49-F238E27FC236}">
                      <a16:creationId xmlns:a16="http://schemas.microsoft.com/office/drawing/2014/main" id="{C66AC1AE-0512-AB6F-6B12-CF6BFA32A4E6}"/>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51" name="Picture 50">
                  <a:extLst>
                    <a:ext uri="{FF2B5EF4-FFF2-40B4-BE49-F238E27FC236}">
                      <a16:creationId xmlns:a16="http://schemas.microsoft.com/office/drawing/2014/main" id="{CD951FD3-762F-B316-5625-3FD3D737A4EB}"/>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52" name="Picture 51">
                  <a:extLst>
                    <a:ext uri="{FF2B5EF4-FFF2-40B4-BE49-F238E27FC236}">
                      <a16:creationId xmlns:a16="http://schemas.microsoft.com/office/drawing/2014/main" id="{D6A078E0-8347-1759-62B8-BA55235CEB58}"/>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53" name="Picture 52">
                  <a:extLst>
                    <a:ext uri="{FF2B5EF4-FFF2-40B4-BE49-F238E27FC236}">
                      <a16:creationId xmlns:a16="http://schemas.microsoft.com/office/drawing/2014/main" id="{49CBAA19-B641-C0F3-6D96-5AC5885824D4}"/>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54" name="Picture 53">
                  <a:extLst>
                    <a:ext uri="{FF2B5EF4-FFF2-40B4-BE49-F238E27FC236}">
                      <a16:creationId xmlns:a16="http://schemas.microsoft.com/office/drawing/2014/main" id="{169172BA-E2B7-DDE1-8FFE-6F638410F96D}"/>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55" name="Picture 54">
                  <a:extLst>
                    <a:ext uri="{FF2B5EF4-FFF2-40B4-BE49-F238E27FC236}">
                      <a16:creationId xmlns:a16="http://schemas.microsoft.com/office/drawing/2014/main" id="{8EE5D928-0E27-9A82-FABC-69F130576A96}"/>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56" name="Picture 55">
                  <a:extLst>
                    <a:ext uri="{FF2B5EF4-FFF2-40B4-BE49-F238E27FC236}">
                      <a16:creationId xmlns:a16="http://schemas.microsoft.com/office/drawing/2014/main" id="{647DDE92-6C9A-2144-F8C4-D3AA4A613925}"/>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57" name="Picture 56">
                  <a:extLst>
                    <a:ext uri="{FF2B5EF4-FFF2-40B4-BE49-F238E27FC236}">
                      <a16:creationId xmlns:a16="http://schemas.microsoft.com/office/drawing/2014/main" id="{E42AB17F-1F0C-0EBD-4E7B-7D43025C8199}"/>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58" name="Picture 57">
                  <a:extLst>
                    <a:ext uri="{FF2B5EF4-FFF2-40B4-BE49-F238E27FC236}">
                      <a16:creationId xmlns:a16="http://schemas.microsoft.com/office/drawing/2014/main" id="{48948A6A-7EBF-5949-1692-5D4ACE541F0A}"/>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59" name="Picture 58">
                  <a:extLst>
                    <a:ext uri="{FF2B5EF4-FFF2-40B4-BE49-F238E27FC236}">
                      <a16:creationId xmlns:a16="http://schemas.microsoft.com/office/drawing/2014/main" id="{D7C5D1AC-3FFB-C646-8426-F605FF6F95F0}"/>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60" name="Picture 59">
                  <a:extLst>
                    <a:ext uri="{FF2B5EF4-FFF2-40B4-BE49-F238E27FC236}">
                      <a16:creationId xmlns:a16="http://schemas.microsoft.com/office/drawing/2014/main" id="{909D384D-9721-612A-CCA0-F424E93F0550}"/>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9" name="Group 8">
                <a:extLst>
                  <a:ext uri="{FF2B5EF4-FFF2-40B4-BE49-F238E27FC236}">
                    <a16:creationId xmlns:a16="http://schemas.microsoft.com/office/drawing/2014/main" id="{4FEE336A-C000-E12C-92C5-B95EEEAED010}"/>
                  </a:ext>
                </a:extLst>
              </p:cNvPr>
              <p:cNvGrpSpPr/>
              <p:nvPr/>
            </p:nvGrpSpPr>
            <p:grpSpPr>
              <a:xfrm>
                <a:off x="3410096" y="4091306"/>
                <a:ext cx="912106" cy="819977"/>
                <a:chOff x="2497990" y="3675823"/>
                <a:chExt cx="2638308" cy="2371821"/>
              </a:xfrm>
            </p:grpSpPr>
            <p:pic>
              <p:nvPicPr>
                <p:cNvPr id="37" name="Picture 36">
                  <a:extLst>
                    <a:ext uri="{FF2B5EF4-FFF2-40B4-BE49-F238E27FC236}">
                      <a16:creationId xmlns:a16="http://schemas.microsoft.com/office/drawing/2014/main" id="{422995DC-6043-4278-C243-0EA80AC0ED53}"/>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38" name="Picture 37">
                  <a:extLst>
                    <a:ext uri="{FF2B5EF4-FFF2-40B4-BE49-F238E27FC236}">
                      <a16:creationId xmlns:a16="http://schemas.microsoft.com/office/drawing/2014/main" id="{DD3EB557-C791-45E5-CF06-732DB1DC0DB9}"/>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39" name="Picture 38">
                  <a:extLst>
                    <a:ext uri="{FF2B5EF4-FFF2-40B4-BE49-F238E27FC236}">
                      <a16:creationId xmlns:a16="http://schemas.microsoft.com/office/drawing/2014/main" id="{BD64789F-2F13-4EDF-09F4-69053EFB09A6}"/>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40" name="Picture 39">
                  <a:extLst>
                    <a:ext uri="{FF2B5EF4-FFF2-40B4-BE49-F238E27FC236}">
                      <a16:creationId xmlns:a16="http://schemas.microsoft.com/office/drawing/2014/main" id="{A4DB9BA9-C205-65F7-AD1E-15943CD60CF0}"/>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41" name="Picture 40">
                  <a:extLst>
                    <a:ext uri="{FF2B5EF4-FFF2-40B4-BE49-F238E27FC236}">
                      <a16:creationId xmlns:a16="http://schemas.microsoft.com/office/drawing/2014/main" id="{11FC7E34-9D55-D19B-503D-DD02A2AFB932}"/>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42" name="Picture 41">
                  <a:extLst>
                    <a:ext uri="{FF2B5EF4-FFF2-40B4-BE49-F238E27FC236}">
                      <a16:creationId xmlns:a16="http://schemas.microsoft.com/office/drawing/2014/main" id="{E0B11F76-928A-4163-7F67-05F32D868E27}"/>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43" name="Picture 42">
                  <a:extLst>
                    <a:ext uri="{FF2B5EF4-FFF2-40B4-BE49-F238E27FC236}">
                      <a16:creationId xmlns:a16="http://schemas.microsoft.com/office/drawing/2014/main" id="{F6943C17-4C33-C797-6FEF-BBC6189EE05F}"/>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44" name="Picture 43">
                  <a:extLst>
                    <a:ext uri="{FF2B5EF4-FFF2-40B4-BE49-F238E27FC236}">
                      <a16:creationId xmlns:a16="http://schemas.microsoft.com/office/drawing/2014/main" id="{CD817EEB-D5CD-CF28-EA9A-BE10E46006AB}"/>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45" name="Picture 44">
                  <a:extLst>
                    <a:ext uri="{FF2B5EF4-FFF2-40B4-BE49-F238E27FC236}">
                      <a16:creationId xmlns:a16="http://schemas.microsoft.com/office/drawing/2014/main" id="{00FEB50E-CAF3-41B7-E544-CD36C792542F}"/>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46" name="Picture 45">
                  <a:extLst>
                    <a:ext uri="{FF2B5EF4-FFF2-40B4-BE49-F238E27FC236}">
                      <a16:creationId xmlns:a16="http://schemas.microsoft.com/office/drawing/2014/main" id="{92119602-1C0D-7A7B-C2FF-E64D7130474E}"/>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47" name="Picture 46">
                  <a:extLst>
                    <a:ext uri="{FF2B5EF4-FFF2-40B4-BE49-F238E27FC236}">
                      <a16:creationId xmlns:a16="http://schemas.microsoft.com/office/drawing/2014/main" id="{3A0D290F-8D45-5624-E5F4-28F2EE8478F5}"/>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48" name="Picture 47">
                  <a:extLst>
                    <a:ext uri="{FF2B5EF4-FFF2-40B4-BE49-F238E27FC236}">
                      <a16:creationId xmlns:a16="http://schemas.microsoft.com/office/drawing/2014/main" id="{A1F3792A-C7F1-CEC7-3662-2D94C0EBF8FD}"/>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10" name="Group 9">
                <a:extLst>
                  <a:ext uri="{FF2B5EF4-FFF2-40B4-BE49-F238E27FC236}">
                    <a16:creationId xmlns:a16="http://schemas.microsoft.com/office/drawing/2014/main" id="{46957D89-5035-6A2D-0891-3942191B1E8C}"/>
                  </a:ext>
                </a:extLst>
              </p:cNvPr>
              <p:cNvGrpSpPr/>
              <p:nvPr/>
            </p:nvGrpSpPr>
            <p:grpSpPr>
              <a:xfrm>
                <a:off x="2498373" y="4904872"/>
                <a:ext cx="912106" cy="819977"/>
                <a:chOff x="2497990" y="3675823"/>
                <a:chExt cx="2638308" cy="2371821"/>
              </a:xfrm>
            </p:grpSpPr>
            <p:pic>
              <p:nvPicPr>
                <p:cNvPr id="25" name="Picture 24">
                  <a:extLst>
                    <a:ext uri="{FF2B5EF4-FFF2-40B4-BE49-F238E27FC236}">
                      <a16:creationId xmlns:a16="http://schemas.microsoft.com/office/drawing/2014/main" id="{13289CB5-D27E-0461-E5F2-FB6D1B786CA2}"/>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26" name="Picture 25">
                  <a:extLst>
                    <a:ext uri="{FF2B5EF4-FFF2-40B4-BE49-F238E27FC236}">
                      <a16:creationId xmlns:a16="http://schemas.microsoft.com/office/drawing/2014/main" id="{C4715599-AD21-4E49-BC05-17CF38A225C2}"/>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27" name="Picture 26">
                  <a:extLst>
                    <a:ext uri="{FF2B5EF4-FFF2-40B4-BE49-F238E27FC236}">
                      <a16:creationId xmlns:a16="http://schemas.microsoft.com/office/drawing/2014/main" id="{002D4F15-261F-D2EA-4704-8530624F6B1B}"/>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28" name="Picture 27">
                  <a:extLst>
                    <a:ext uri="{FF2B5EF4-FFF2-40B4-BE49-F238E27FC236}">
                      <a16:creationId xmlns:a16="http://schemas.microsoft.com/office/drawing/2014/main" id="{E13163B1-D1A1-BC6E-E235-4CBC74E5EFA1}"/>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29" name="Picture 28">
                  <a:extLst>
                    <a:ext uri="{FF2B5EF4-FFF2-40B4-BE49-F238E27FC236}">
                      <a16:creationId xmlns:a16="http://schemas.microsoft.com/office/drawing/2014/main" id="{76545C43-0AAD-1603-ECD4-13B3F152145C}"/>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30" name="Picture 29">
                  <a:extLst>
                    <a:ext uri="{FF2B5EF4-FFF2-40B4-BE49-F238E27FC236}">
                      <a16:creationId xmlns:a16="http://schemas.microsoft.com/office/drawing/2014/main" id="{B8033C9A-BF8D-B0EF-48F2-6DE26B58F4BA}"/>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31" name="Picture 30">
                  <a:extLst>
                    <a:ext uri="{FF2B5EF4-FFF2-40B4-BE49-F238E27FC236}">
                      <a16:creationId xmlns:a16="http://schemas.microsoft.com/office/drawing/2014/main" id="{78D7837D-B3F5-E911-432D-33B2C016D6DA}"/>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32" name="Picture 31">
                  <a:extLst>
                    <a:ext uri="{FF2B5EF4-FFF2-40B4-BE49-F238E27FC236}">
                      <a16:creationId xmlns:a16="http://schemas.microsoft.com/office/drawing/2014/main" id="{D0C51EF0-7464-19B3-982E-9CF3E69937D1}"/>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33" name="Picture 32">
                  <a:extLst>
                    <a:ext uri="{FF2B5EF4-FFF2-40B4-BE49-F238E27FC236}">
                      <a16:creationId xmlns:a16="http://schemas.microsoft.com/office/drawing/2014/main" id="{4E1EB9F7-42A7-6CA1-1EF6-E2138F9F4CCE}"/>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34" name="Picture 33">
                  <a:extLst>
                    <a:ext uri="{FF2B5EF4-FFF2-40B4-BE49-F238E27FC236}">
                      <a16:creationId xmlns:a16="http://schemas.microsoft.com/office/drawing/2014/main" id="{3D831915-6236-6AFC-38E5-9D8144C1BB24}"/>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35" name="Picture 34">
                  <a:extLst>
                    <a:ext uri="{FF2B5EF4-FFF2-40B4-BE49-F238E27FC236}">
                      <a16:creationId xmlns:a16="http://schemas.microsoft.com/office/drawing/2014/main" id="{846CD0CD-6788-EE4D-918E-37CCBBFA5AA7}"/>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36" name="Picture 35">
                  <a:extLst>
                    <a:ext uri="{FF2B5EF4-FFF2-40B4-BE49-F238E27FC236}">
                      <a16:creationId xmlns:a16="http://schemas.microsoft.com/office/drawing/2014/main" id="{36292642-E0EC-7D23-3E28-481B1542F5A9}"/>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11" name="Group 10">
                <a:extLst>
                  <a:ext uri="{FF2B5EF4-FFF2-40B4-BE49-F238E27FC236}">
                    <a16:creationId xmlns:a16="http://schemas.microsoft.com/office/drawing/2014/main" id="{2A894769-8B55-7E32-1A53-C3C2CB93F8EB}"/>
                  </a:ext>
                </a:extLst>
              </p:cNvPr>
              <p:cNvGrpSpPr/>
              <p:nvPr/>
            </p:nvGrpSpPr>
            <p:grpSpPr>
              <a:xfrm>
                <a:off x="3410479" y="4904872"/>
                <a:ext cx="912106" cy="819977"/>
                <a:chOff x="2497990" y="3675823"/>
                <a:chExt cx="2638308" cy="2371821"/>
              </a:xfrm>
            </p:grpSpPr>
            <p:pic>
              <p:nvPicPr>
                <p:cNvPr id="12" name="Picture 11">
                  <a:extLst>
                    <a:ext uri="{FF2B5EF4-FFF2-40B4-BE49-F238E27FC236}">
                      <a16:creationId xmlns:a16="http://schemas.microsoft.com/office/drawing/2014/main" id="{582C2E67-4F7B-5129-2F85-9CA7BCD947DC}"/>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14" name="Picture 13">
                  <a:extLst>
                    <a:ext uri="{FF2B5EF4-FFF2-40B4-BE49-F238E27FC236}">
                      <a16:creationId xmlns:a16="http://schemas.microsoft.com/office/drawing/2014/main" id="{35C18D15-0157-B5B0-C988-6D607B5B34A6}"/>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15" name="Picture 14">
                  <a:extLst>
                    <a:ext uri="{FF2B5EF4-FFF2-40B4-BE49-F238E27FC236}">
                      <a16:creationId xmlns:a16="http://schemas.microsoft.com/office/drawing/2014/main" id="{D13C2125-2D76-0613-436C-3FF42A8EA91C}"/>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16" name="Picture 15">
                  <a:extLst>
                    <a:ext uri="{FF2B5EF4-FFF2-40B4-BE49-F238E27FC236}">
                      <a16:creationId xmlns:a16="http://schemas.microsoft.com/office/drawing/2014/main" id="{2AEEA05D-B0C9-7E59-B8DB-B9A3AF375A30}"/>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17" name="Picture 16">
                  <a:extLst>
                    <a:ext uri="{FF2B5EF4-FFF2-40B4-BE49-F238E27FC236}">
                      <a16:creationId xmlns:a16="http://schemas.microsoft.com/office/drawing/2014/main" id="{0C60B2C4-5643-A3AA-106D-F89CE8DC5CB3}"/>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 name="Picture 17">
                  <a:extLst>
                    <a:ext uri="{FF2B5EF4-FFF2-40B4-BE49-F238E27FC236}">
                      <a16:creationId xmlns:a16="http://schemas.microsoft.com/office/drawing/2014/main" id="{55943F90-8AA6-AA4F-2C77-381C64946825}"/>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9" name="Picture 18">
                  <a:extLst>
                    <a:ext uri="{FF2B5EF4-FFF2-40B4-BE49-F238E27FC236}">
                      <a16:creationId xmlns:a16="http://schemas.microsoft.com/office/drawing/2014/main" id="{2EF92F66-1981-301E-EB07-6541C684372B}"/>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20" name="Picture 19">
                  <a:extLst>
                    <a:ext uri="{FF2B5EF4-FFF2-40B4-BE49-F238E27FC236}">
                      <a16:creationId xmlns:a16="http://schemas.microsoft.com/office/drawing/2014/main" id="{D8AAD18B-EB4D-3ABC-1915-CFEFEE19864F}"/>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21" name="Picture 20">
                  <a:extLst>
                    <a:ext uri="{FF2B5EF4-FFF2-40B4-BE49-F238E27FC236}">
                      <a16:creationId xmlns:a16="http://schemas.microsoft.com/office/drawing/2014/main" id="{DB80B2C8-0BC1-75B2-1B8D-9A36764F9240}"/>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22" name="Picture 21">
                  <a:extLst>
                    <a:ext uri="{FF2B5EF4-FFF2-40B4-BE49-F238E27FC236}">
                      <a16:creationId xmlns:a16="http://schemas.microsoft.com/office/drawing/2014/main" id="{4E8C05C3-9C05-8E17-E634-BC1CD46DDA2C}"/>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23" name="Picture 22">
                  <a:extLst>
                    <a:ext uri="{FF2B5EF4-FFF2-40B4-BE49-F238E27FC236}">
                      <a16:creationId xmlns:a16="http://schemas.microsoft.com/office/drawing/2014/main" id="{08AC59F1-43C2-068E-EACB-F366A7FBAC8E}"/>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24" name="Picture 23">
                  <a:extLst>
                    <a:ext uri="{FF2B5EF4-FFF2-40B4-BE49-F238E27FC236}">
                      <a16:creationId xmlns:a16="http://schemas.microsoft.com/office/drawing/2014/main" id="{95F112E6-36D7-631C-83E1-2135C663DF7A}"/>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grpSp>
          <p:nvGrpSpPr>
            <p:cNvPr id="61" name="Group 60">
              <a:extLst>
                <a:ext uri="{FF2B5EF4-FFF2-40B4-BE49-F238E27FC236}">
                  <a16:creationId xmlns:a16="http://schemas.microsoft.com/office/drawing/2014/main" id="{ACBE22BF-2A08-39AD-E050-BFBC02F7C875}"/>
                </a:ext>
              </a:extLst>
            </p:cNvPr>
            <p:cNvGrpSpPr/>
            <p:nvPr/>
          </p:nvGrpSpPr>
          <p:grpSpPr>
            <a:xfrm>
              <a:off x="3920406" y="4394794"/>
              <a:ext cx="1824595" cy="1633543"/>
              <a:chOff x="2497990" y="4091306"/>
              <a:chExt cx="1824595" cy="1633543"/>
            </a:xfrm>
          </p:grpSpPr>
          <p:grpSp>
            <p:nvGrpSpPr>
              <p:cNvPr id="62" name="Group 61">
                <a:extLst>
                  <a:ext uri="{FF2B5EF4-FFF2-40B4-BE49-F238E27FC236}">
                    <a16:creationId xmlns:a16="http://schemas.microsoft.com/office/drawing/2014/main" id="{16CD92B2-54C6-D517-2A05-74025BA8B11A}"/>
                  </a:ext>
                </a:extLst>
              </p:cNvPr>
              <p:cNvGrpSpPr/>
              <p:nvPr/>
            </p:nvGrpSpPr>
            <p:grpSpPr>
              <a:xfrm>
                <a:off x="2497990" y="4091306"/>
                <a:ext cx="912106" cy="819977"/>
                <a:chOff x="2497990" y="3675823"/>
                <a:chExt cx="2638308" cy="2371821"/>
              </a:xfrm>
            </p:grpSpPr>
            <p:pic>
              <p:nvPicPr>
                <p:cNvPr id="18471" name="Picture 18470">
                  <a:extLst>
                    <a:ext uri="{FF2B5EF4-FFF2-40B4-BE49-F238E27FC236}">
                      <a16:creationId xmlns:a16="http://schemas.microsoft.com/office/drawing/2014/main" id="{67736D52-1855-38D2-AC86-43C86E7DB5B7}"/>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18472" name="Picture 18471">
                  <a:extLst>
                    <a:ext uri="{FF2B5EF4-FFF2-40B4-BE49-F238E27FC236}">
                      <a16:creationId xmlns:a16="http://schemas.microsoft.com/office/drawing/2014/main" id="{71473EED-FEA4-2D73-F847-C033C7D05667}"/>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18473" name="Picture 18472">
                  <a:extLst>
                    <a:ext uri="{FF2B5EF4-FFF2-40B4-BE49-F238E27FC236}">
                      <a16:creationId xmlns:a16="http://schemas.microsoft.com/office/drawing/2014/main" id="{09EE1393-4470-24C2-6A6D-88DAD920249A}"/>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18474" name="Picture 18473">
                  <a:extLst>
                    <a:ext uri="{FF2B5EF4-FFF2-40B4-BE49-F238E27FC236}">
                      <a16:creationId xmlns:a16="http://schemas.microsoft.com/office/drawing/2014/main" id="{15F0E004-D260-D32C-19DF-4AB9ED2CE00C}"/>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18475" name="Picture 18474">
                  <a:extLst>
                    <a:ext uri="{FF2B5EF4-FFF2-40B4-BE49-F238E27FC236}">
                      <a16:creationId xmlns:a16="http://schemas.microsoft.com/office/drawing/2014/main" id="{B0C87D47-843E-4A60-86DF-1157F4897BD5}"/>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476" name="Picture 18475">
                  <a:extLst>
                    <a:ext uri="{FF2B5EF4-FFF2-40B4-BE49-F238E27FC236}">
                      <a16:creationId xmlns:a16="http://schemas.microsoft.com/office/drawing/2014/main" id="{082BAD1A-A4EE-7843-7FDE-BC20C16D1483}"/>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8477" name="Picture 18476">
                  <a:extLst>
                    <a:ext uri="{FF2B5EF4-FFF2-40B4-BE49-F238E27FC236}">
                      <a16:creationId xmlns:a16="http://schemas.microsoft.com/office/drawing/2014/main" id="{3302CFB4-BF69-3E56-3431-BA6A98502121}"/>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18478" name="Picture 18477">
                  <a:extLst>
                    <a:ext uri="{FF2B5EF4-FFF2-40B4-BE49-F238E27FC236}">
                      <a16:creationId xmlns:a16="http://schemas.microsoft.com/office/drawing/2014/main" id="{5605B7C5-7F78-903A-7DCA-E192E82FA409}"/>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18479" name="Picture 18478">
                  <a:extLst>
                    <a:ext uri="{FF2B5EF4-FFF2-40B4-BE49-F238E27FC236}">
                      <a16:creationId xmlns:a16="http://schemas.microsoft.com/office/drawing/2014/main" id="{11905EE2-CAF9-A3BE-EF16-1D0D5E9E8503}"/>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18480" name="Picture 18479">
                  <a:extLst>
                    <a:ext uri="{FF2B5EF4-FFF2-40B4-BE49-F238E27FC236}">
                      <a16:creationId xmlns:a16="http://schemas.microsoft.com/office/drawing/2014/main" id="{8BB137F1-AE4A-E338-EEA4-0B55542FDD5B}"/>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18481" name="Picture 18480">
                  <a:extLst>
                    <a:ext uri="{FF2B5EF4-FFF2-40B4-BE49-F238E27FC236}">
                      <a16:creationId xmlns:a16="http://schemas.microsoft.com/office/drawing/2014/main" id="{0836EFF3-9C83-10B1-A2CD-1D0AD9A5F7FC}"/>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18482" name="Picture 18481">
                  <a:extLst>
                    <a:ext uri="{FF2B5EF4-FFF2-40B4-BE49-F238E27FC236}">
                      <a16:creationId xmlns:a16="http://schemas.microsoft.com/office/drawing/2014/main" id="{AFE41ADB-A6B5-DCC5-5C79-D9FD7927E45F}"/>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63" name="Group 62">
                <a:extLst>
                  <a:ext uri="{FF2B5EF4-FFF2-40B4-BE49-F238E27FC236}">
                    <a16:creationId xmlns:a16="http://schemas.microsoft.com/office/drawing/2014/main" id="{B33E10C7-0FD9-F7C3-07A2-923EC1AD6998}"/>
                  </a:ext>
                </a:extLst>
              </p:cNvPr>
              <p:cNvGrpSpPr/>
              <p:nvPr/>
            </p:nvGrpSpPr>
            <p:grpSpPr>
              <a:xfrm>
                <a:off x="3410096" y="4091306"/>
                <a:ext cx="912106" cy="819977"/>
                <a:chOff x="2497990" y="3675823"/>
                <a:chExt cx="2638308" cy="2371821"/>
              </a:xfrm>
            </p:grpSpPr>
            <p:pic>
              <p:nvPicPr>
                <p:cNvPr id="18459" name="Picture 18458">
                  <a:extLst>
                    <a:ext uri="{FF2B5EF4-FFF2-40B4-BE49-F238E27FC236}">
                      <a16:creationId xmlns:a16="http://schemas.microsoft.com/office/drawing/2014/main" id="{48D48C65-B8CF-BD5D-9677-799346A8CD41}"/>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18460" name="Picture 18459">
                  <a:extLst>
                    <a:ext uri="{FF2B5EF4-FFF2-40B4-BE49-F238E27FC236}">
                      <a16:creationId xmlns:a16="http://schemas.microsoft.com/office/drawing/2014/main" id="{A5ACE15F-E3E2-099D-E25C-36910D035F59}"/>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18461" name="Picture 18460">
                  <a:extLst>
                    <a:ext uri="{FF2B5EF4-FFF2-40B4-BE49-F238E27FC236}">
                      <a16:creationId xmlns:a16="http://schemas.microsoft.com/office/drawing/2014/main" id="{2A4AC39F-E1C2-2E2B-6CCD-7F1772700305}"/>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18462" name="Picture 18461">
                  <a:extLst>
                    <a:ext uri="{FF2B5EF4-FFF2-40B4-BE49-F238E27FC236}">
                      <a16:creationId xmlns:a16="http://schemas.microsoft.com/office/drawing/2014/main" id="{E1B2F74C-56A3-47AB-3B4F-843C0D78635D}"/>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18463" name="Picture 18462">
                  <a:extLst>
                    <a:ext uri="{FF2B5EF4-FFF2-40B4-BE49-F238E27FC236}">
                      <a16:creationId xmlns:a16="http://schemas.microsoft.com/office/drawing/2014/main" id="{35830B79-7847-FF4C-4180-289B2E8EA4B4}"/>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464" name="Picture 18463">
                  <a:extLst>
                    <a:ext uri="{FF2B5EF4-FFF2-40B4-BE49-F238E27FC236}">
                      <a16:creationId xmlns:a16="http://schemas.microsoft.com/office/drawing/2014/main" id="{8F67EC47-3D9B-7319-3BF1-B3DAD289FCB2}"/>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8465" name="Picture 18464">
                  <a:extLst>
                    <a:ext uri="{FF2B5EF4-FFF2-40B4-BE49-F238E27FC236}">
                      <a16:creationId xmlns:a16="http://schemas.microsoft.com/office/drawing/2014/main" id="{BA223AC9-291D-E3DC-A67B-670FF0CBB798}"/>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18466" name="Picture 18465">
                  <a:extLst>
                    <a:ext uri="{FF2B5EF4-FFF2-40B4-BE49-F238E27FC236}">
                      <a16:creationId xmlns:a16="http://schemas.microsoft.com/office/drawing/2014/main" id="{C35D7FC1-C577-C812-9A8B-124FB7556FE0}"/>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18467" name="Picture 18466">
                  <a:extLst>
                    <a:ext uri="{FF2B5EF4-FFF2-40B4-BE49-F238E27FC236}">
                      <a16:creationId xmlns:a16="http://schemas.microsoft.com/office/drawing/2014/main" id="{B4A2777E-40DD-184A-195B-BB7555F94CFD}"/>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18468" name="Picture 18467">
                  <a:extLst>
                    <a:ext uri="{FF2B5EF4-FFF2-40B4-BE49-F238E27FC236}">
                      <a16:creationId xmlns:a16="http://schemas.microsoft.com/office/drawing/2014/main" id="{D86C56A7-A6E2-E8EC-B652-1CA079F3DF99}"/>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18469" name="Picture 18468">
                  <a:extLst>
                    <a:ext uri="{FF2B5EF4-FFF2-40B4-BE49-F238E27FC236}">
                      <a16:creationId xmlns:a16="http://schemas.microsoft.com/office/drawing/2014/main" id="{2B61C9E3-C247-BD3D-4B51-72552511443C}"/>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18470" name="Picture 18469">
                  <a:extLst>
                    <a:ext uri="{FF2B5EF4-FFF2-40B4-BE49-F238E27FC236}">
                      <a16:creationId xmlns:a16="http://schemas.microsoft.com/office/drawing/2014/main" id="{7F4E4CF5-5380-C770-78F2-95A3DA05E916}"/>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18432" name="Group 18431">
                <a:extLst>
                  <a:ext uri="{FF2B5EF4-FFF2-40B4-BE49-F238E27FC236}">
                    <a16:creationId xmlns:a16="http://schemas.microsoft.com/office/drawing/2014/main" id="{769FB561-E80A-FB20-C08C-A475DFE214B9}"/>
                  </a:ext>
                </a:extLst>
              </p:cNvPr>
              <p:cNvGrpSpPr/>
              <p:nvPr/>
            </p:nvGrpSpPr>
            <p:grpSpPr>
              <a:xfrm>
                <a:off x="2498373" y="4904872"/>
                <a:ext cx="912106" cy="819977"/>
                <a:chOff x="2497990" y="3675823"/>
                <a:chExt cx="2638308" cy="2371821"/>
              </a:xfrm>
            </p:grpSpPr>
            <p:pic>
              <p:nvPicPr>
                <p:cNvPr id="18447" name="Picture 18446">
                  <a:extLst>
                    <a:ext uri="{FF2B5EF4-FFF2-40B4-BE49-F238E27FC236}">
                      <a16:creationId xmlns:a16="http://schemas.microsoft.com/office/drawing/2014/main" id="{F14AB1B1-FB0C-4CA2-99FD-F4AB3929A419}"/>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18448" name="Picture 18447">
                  <a:extLst>
                    <a:ext uri="{FF2B5EF4-FFF2-40B4-BE49-F238E27FC236}">
                      <a16:creationId xmlns:a16="http://schemas.microsoft.com/office/drawing/2014/main" id="{D00D1BE0-1C99-695A-4988-B6016EE7483B}"/>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18449" name="Picture 18448">
                  <a:extLst>
                    <a:ext uri="{FF2B5EF4-FFF2-40B4-BE49-F238E27FC236}">
                      <a16:creationId xmlns:a16="http://schemas.microsoft.com/office/drawing/2014/main" id="{14596E9A-63F8-0961-7892-9E207C65A6AF}"/>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18450" name="Picture 18449">
                  <a:extLst>
                    <a:ext uri="{FF2B5EF4-FFF2-40B4-BE49-F238E27FC236}">
                      <a16:creationId xmlns:a16="http://schemas.microsoft.com/office/drawing/2014/main" id="{5EF29DBE-B408-4E7E-201A-28FB1F4A22B6}"/>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18451" name="Picture 18450">
                  <a:extLst>
                    <a:ext uri="{FF2B5EF4-FFF2-40B4-BE49-F238E27FC236}">
                      <a16:creationId xmlns:a16="http://schemas.microsoft.com/office/drawing/2014/main" id="{8FD4D2F6-B449-B4BE-6801-43B5E6121255}"/>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452" name="Picture 18451">
                  <a:extLst>
                    <a:ext uri="{FF2B5EF4-FFF2-40B4-BE49-F238E27FC236}">
                      <a16:creationId xmlns:a16="http://schemas.microsoft.com/office/drawing/2014/main" id="{6600B3FE-4559-291E-BE05-C9B061D61600}"/>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8453" name="Picture 18452">
                  <a:extLst>
                    <a:ext uri="{FF2B5EF4-FFF2-40B4-BE49-F238E27FC236}">
                      <a16:creationId xmlns:a16="http://schemas.microsoft.com/office/drawing/2014/main" id="{692E4ACD-4C10-77AE-C954-025D448E545F}"/>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18454" name="Picture 18453">
                  <a:extLst>
                    <a:ext uri="{FF2B5EF4-FFF2-40B4-BE49-F238E27FC236}">
                      <a16:creationId xmlns:a16="http://schemas.microsoft.com/office/drawing/2014/main" id="{CB74B7C3-9C72-86A6-114A-8CABAF62126E}"/>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18455" name="Picture 18454">
                  <a:extLst>
                    <a:ext uri="{FF2B5EF4-FFF2-40B4-BE49-F238E27FC236}">
                      <a16:creationId xmlns:a16="http://schemas.microsoft.com/office/drawing/2014/main" id="{B35DE4CE-B256-CF8A-8BB0-B53F91A196C9}"/>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18456" name="Picture 18455">
                  <a:extLst>
                    <a:ext uri="{FF2B5EF4-FFF2-40B4-BE49-F238E27FC236}">
                      <a16:creationId xmlns:a16="http://schemas.microsoft.com/office/drawing/2014/main" id="{974800B2-6E24-3A81-5100-F71E033764BA}"/>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18457" name="Picture 18456">
                  <a:extLst>
                    <a:ext uri="{FF2B5EF4-FFF2-40B4-BE49-F238E27FC236}">
                      <a16:creationId xmlns:a16="http://schemas.microsoft.com/office/drawing/2014/main" id="{5B422F0F-051B-9684-A823-E5054CCFFF78}"/>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18458" name="Picture 18457">
                  <a:extLst>
                    <a:ext uri="{FF2B5EF4-FFF2-40B4-BE49-F238E27FC236}">
                      <a16:creationId xmlns:a16="http://schemas.microsoft.com/office/drawing/2014/main" id="{7108ECB7-C32C-59DB-F3CE-A29DF1FE123F}"/>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18433" name="Group 18432">
                <a:extLst>
                  <a:ext uri="{FF2B5EF4-FFF2-40B4-BE49-F238E27FC236}">
                    <a16:creationId xmlns:a16="http://schemas.microsoft.com/office/drawing/2014/main" id="{44C3376D-0C1B-C756-81A3-BA6E995E4228}"/>
                  </a:ext>
                </a:extLst>
              </p:cNvPr>
              <p:cNvGrpSpPr/>
              <p:nvPr/>
            </p:nvGrpSpPr>
            <p:grpSpPr>
              <a:xfrm>
                <a:off x="3410479" y="4904872"/>
                <a:ext cx="912106" cy="819977"/>
                <a:chOff x="2497990" y="3675823"/>
                <a:chExt cx="2638308" cy="2371821"/>
              </a:xfrm>
            </p:grpSpPr>
            <p:pic>
              <p:nvPicPr>
                <p:cNvPr id="18435" name="Picture 18434">
                  <a:extLst>
                    <a:ext uri="{FF2B5EF4-FFF2-40B4-BE49-F238E27FC236}">
                      <a16:creationId xmlns:a16="http://schemas.microsoft.com/office/drawing/2014/main" id="{9036A4CC-AAF8-4B77-330E-CE2FA0624026}"/>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18436" name="Picture 18435">
                  <a:extLst>
                    <a:ext uri="{FF2B5EF4-FFF2-40B4-BE49-F238E27FC236}">
                      <a16:creationId xmlns:a16="http://schemas.microsoft.com/office/drawing/2014/main" id="{E4ADD214-D9FD-D97C-516B-9100F47E3B27}"/>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18437" name="Picture 18436">
                  <a:extLst>
                    <a:ext uri="{FF2B5EF4-FFF2-40B4-BE49-F238E27FC236}">
                      <a16:creationId xmlns:a16="http://schemas.microsoft.com/office/drawing/2014/main" id="{C5417154-C2CE-3B9A-AF5C-3EC7FDE847D2}"/>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18438" name="Picture 18437">
                  <a:extLst>
                    <a:ext uri="{FF2B5EF4-FFF2-40B4-BE49-F238E27FC236}">
                      <a16:creationId xmlns:a16="http://schemas.microsoft.com/office/drawing/2014/main" id="{29BB9232-DF02-B203-BFBB-271536BA0790}"/>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18439" name="Picture 18438">
                  <a:extLst>
                    <a:ext uri="{FF2B5EF4-FFF2-40B4-BE49-F238E27FC236}">
                      <a16:creationId xmlns:a16="http://schemas.microsoft.com/office/drawing/2014/main" id="{41A301B4-7C48-05A9-AB5B-26AFF342B2AA}"/>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440" name="Picture 18439">
                  <a:extLst>
                    <a:ext uri="{FF2B5EF4-FFF2-40B4-BE49-F238E27FC236}">
                      <a16:creationId xmlns:a16="http://schemas.microsoft.com/office/drawing/2014/main" id="{0463534B-04C6-43CB-1EC1-F96B7F1B0A73}"/>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8441" name="Picture 18440">
                  <a:extLst>
                    <a:ext uri="{FF2B5EF4-FFF2-40B4-BE49-F238E27FC236}">
                      <a16:creationId xmlns:a16="http://schemas.microsoft.com/office/drawing/2014/main" id="{61FD1FCD-94B3-31F3-2F80-A768239655E8}"/>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18442" name="Picture 18441">
                  <a:extLst>
                    <a:ext uri="{FF2B5EF4-FFF2-40B4-BE49-F238E27FC236}">
                      <a16:creationId xmlns:a16="http://schemas.microsoft.com/office/drawing/2014/main" id="{4D22333A-ED1F-2619-C547-951099710173}"/>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18443" name="Picture 18442">
                  <a:extLst>
                    <a:ext uri="{FF2B5EF4-FFF2-40B4-BE49-F238E27FC236}">
                      <a16:creationId xmlns:a16="http://schemas.microsoft.com/office/drawing/2014/main" id="{88628272-4993-CC01-7192-60ADA4A4CB60}"/>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18444" name="Picture 18443">
                  <a:extLst>
                    <a:ext uri="{FF2B5EF4-FFF2-40B4-BE49-F238E27FC236}">
                      <a16:creationId xmlns:a16="http://schemas.microsoft.com/office/drawing/2014/main" id="{EC1BE568-E7B6-1E3B-64B1-6678C1E2856E}"/>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18445" name="Picture 18444">
                  <a:extLst>
                    <a:ext uri="{FF2B5EF4-FFF2-40B4-BE49-F238E27FC236}">
                      <a16:creationId xmlns:a16="http://schemas.microsoft.com/office/drawing/2014/main" id="{1467CE65-5347-330B-A3F8-AE484ECD78AC}"/>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18446" name="Picture 18445">
                  <a:extLst>
                    <a:ext uri="{FF2B5EF4-FFF2-40B4-BE49-F238E27FC236}">
                      <a16:creationId xmlns:a16="http://schemas.microsoft.com/office/drawing/2014/main" id="{4FEE3AA2-BEBC-B2EE-A005-4E2842F5D5D7}"/>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grpSp>
          <p:nvGrpSpPr>
            <p:cNvPr id="18483" name="Group 18482">
              <a:extLst>
                <a:ext uri="{FF2B5EF4-FFF2-40B4-BE49-F238E27FC236}">
                  <a16:creationId xmlns:a16="http://schemas.microsoft.com/office/drawing/2014/main" id="{A5F8C637-0CDD-A4B6-6863-93A3D064A3D8}"/>
                </a:ext>
              </a:extLst>
            </p:cNvPr>
            <p:cNvGrpSpPr/>
            <p:nvPr/>
          </p:nvGrpSpPr>
          <p:grpSpPr>
            <a:xfrm>
              <a:off x="2100933" y="6027094"/>
              <a:ext cx="1824595" cy="1633543"/>
              <a:chOff x="2497990" y="4091306"/>
              <a:chExt cx="1824595" cy="1633543"/>
            </a:xfrm>
          </p:grpSpPr>
          <p:grpSp>
            <p:nvGrpSpPr>
              <p:cNvPr id="18484" name="Group 18483">
                <a:extLst>
                  <a:ext uri="{FF2B5EF4-FFF2-40B4-BE49-F238E27FC236}">
                    <a16:creationId xmlns:a16="http://schemas.microsoft.com/office/drawing/2014/main" id="{B5388BFF-BA37-0A5B-1E38-C44863C67378}"/>
                  </a:ext>
                </a:extLst>
              </p:cNvPr>
              <p:cNvGrpSpPr/>
              <p:nvPr/>
            </p:nvGrpSpPr>
            <p:grpSpPr>
              <a:xfrm>
                <a:off x="2497990" y="4091306"/>
                <a:ext cx="912106" cy="819977"/>
                <a:chOff x="2497990" y="3675823"/>
                <a:chExt cx="2638308" cy="2371821"/>
              </a:xfrm>
            </p:grpSpPr>
            <p:pic>
              <p:nvPicPr>
                <p:cNvPr id="6174" name="Picture 6173">
                  <a:extLst>
                    <a:ext uri="{FF2B5EF4-FFF2-40B4-BE49-F238E27FC236}">
                      <a16:creationId xmlns:a16="http://schemas.microsoft.com/office/drawing/2014/main" id="{64ACE608-555D-6C56-8DCA-267F788D021E}"/>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6175" name="Picture 6174">
                  <a:extLst>
                    <a:ext uri="{FF2B5EF4-FFF2-40B4-BE49-F238E27FC236}">
                      <a16:creationId xmlns:a16="http://schemas.microsoft.com/office/drawing/2014/main" id="{B8F41217-4826-DBFC-07DE-13A8FC80BD95}"/>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6176" name="Picture 6175">
                  <a:extLst>
                    <a:ext uri="{FF2B5EF4-FFF2-40B4-BE49-F238E27FC236}">
                      <a16:creationId xmlns:a16="http://schemas.microsoft.com/office/drawing/2014/main" id="{91208828-AEC6-4304-1B19-C02BF7D964AB}"/>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6177" name="Picture 6176">
                  <a:extLst>
                    <a:ext uri="{FF2B5EF4-FFF2-40B4-BE49-F238E27FC236}">
                      <a16:creationId xmlns:a16="http://schemas.microsoft.com/office/drawing/2014/main" id="{28670F97-D2A4-36B4-E75B-9F412FBB0F0E}"/>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6178" name="Picture 6177">
                  <a:extLst>
                    <a:ext uri="{FF2B5EF4-FFF2-40B4-BE49-F238E27FC236}">
                      <a16:creationId xmlns:a16="http://schemas.microsoft.com/office/drawing/2014/main" id="{7E8E5C78-0164-2F43-E46E-49D104832932}"/>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6179" name="Picture 6178">
                  <a:extLst>
                    <a:ext uri="{FF2B5EF4-FFF2-40B4-BE49-F238E27FC236}">
                      <a16:creationId xmlns:a16="http://schemas.microsoft.com/office/drawing/2014/main" id="{06223063-C762-529D-165A-AD5EDC5DECC9}"/>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6180" name="Picture 6179">
                  <a:extLst>
                    <a:ext uri="{FF2B5EF4-FFF2-40B4-BE49-F238E27FC236}">
                      <a16:creationId xmlns:a16="http://schemas.microsoft.com/office/drawing/2014/main" id="{B49AA425-A2F1-A201-1E42-B8BB25DC50F7}"/>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6181" name="Picture 6180">
                  <a:extLst>
                    <a:ext uri="{FF2B5EF4-FFF2-40B4-BE49-F238E27FC236}">
                      <a16:creationId xmlns:a16="http://schemas.microsoft.com/office/drawing/2014/main" id="{88CCC957-B8DB-32D1-D014-E210DDFDCB27}"/>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6182" name="Picture 6181">
                  <a:extLst>
                    <a:ext uri="{FF2B5EF4-FFF2-40B4-BE49-F238E27FC236}">
                      <a16:creationId xmlns:a16="http://schemas.microsoft.com/office/drawing/2014/main" id="{66CB5136-4BD4-26F6-9677-089827A56524}"/>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6183" name="Picture 6182">
                  <a:extLst>
                    <a:ext uri="{FF2B5EF4-FFF2-40B4-BE49-F238E27FC236}">
                      <a16:creationId xmlns:a16="http://schemas.microsoft.com/office/drawing/2014/main" id="{288AC72B-0166-B56B-B616-FE855CAA449E}"/>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6184" name="Picture 6183">
                  <a:extLst>
                    <a:ext uri="{FF2B5EF4-FFF2-40B4-BE49-F238E27FC236}">
                      <a16:creationId xmlns:a16="http://schemas.microsoft.com/office/drawing/2014/main" id="{9FF6A56B-23FC-AB6B-3F39-62D215E4C816}"/>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6185" name="Picture 6184">
                  <a:extLst>
                    <a:ext uri="{FF2B5EF4-FFF2-40B4-BE49-F238E27FC236}">
                      <a16:creationId xmlns:a16="http://schemas.microsoft.com/office/drawing/2014/main" id="{F2FE7495-A23A-8ABE-B805-1AA60F79AEE4}"/>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18485" name="Group 18484">
                <a:extLst>
                  <a:ext uri="{FF2B5EF4-FFF2-40B4-BE49-F238E27FC236}">
                    <a16:creationId xmlns:a16="http://schemas.microsoft.com/office/drawing/2014/main" id="{EE8C9674-4486-6698-8860-B78AE5F3DEDA}"/>
                  </a:ext>
                </a:extLst>
              </p:cNvPr>
              <p:cNvGrpSpPr/>
              <p:nvPr/>
            </p:nvGrpSpPr>
            <p:grpSpPr>
              <a:xfrm>
                <a:off x="3410096" y="4091306"/>
                <a:ext cx="912106" cy="819977"/>
                <a:chOff x="2497990" y="3675823"/>
                <a:chExt cx="2638308" cy="2371821"/>
              </a:xfrm>
            </p:grpSpPr>
            <p:pic>
              <p:nvPicPr>
                <p:cNvPr id="6162" name="Picture 6161">
                  <a:extLst>
                    <a:ext uri="{FF2B5EF4-FFF2-40B4-BE49-F238E27FC236}">
                      <a16:creationId xmlns:a16="http://schemas.microsoft.com/office/drawing/2014/main" id="{422425C4-8D67-BF27-684F-396EDD11427A}"/>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6163" name="Picture 6162">
                  <a:extLst>
                    <a:ext uri="{FF2B5EF4-FFF2-40B4-BE49-F238E27FC236}">
                      <a16:creationId xmlns:a16="http://schemas.microsoft.com/office/drawing/2014/main" id="{F7F4C09B-6EF9-B62A-143B-5BD2AFC68A63}"/>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6164" name="Picture 6163">
                  <a:extLst>
                    <a:ext uri="{FF2B5EF4-FFF2-40B4-BE49-F238E27FC236}">
                      <a16:creationId xmlns:a16="http://schemas.microsoft.com/office/drawing/2014/main" id="{F4D61EB2-94B4-91A8-A36B-8CE5002085C7}"/>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6165" name="Picture 6164">
                  <a:extLst>
                    <a:ext uri="{FF2B5EF4-FFF2-40B4-BE49-F238E27FC236}">
                      <a16:creationId xmlns:a16="http://schemas.microsoft.com/office/drawing/2014/main" id="{B20BC8AF-CFEE-0C75-5347-BFACB3308913}"/>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6166" name="Picture 6165">
                  <a:extLst>
                    <a:ext uri="{FF2B5EF4-FFF2-40B4-BE49-F238E27FC236}">
                      <a16:creationId xmlns:a16="http://schemas.microsoft.com/office/drawing/2014/main" id="{1CF58787-CFCD-4349-D665-FDFA8C538A42}"/>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6167" name="Picture 6166">
                  <a:extLst>
                    <a:ext uri="{FF2B5EF4-FFF2-40B4-BE49-F238E27FC236}">
                      <a16:creationId xmlns:a16="http://schemas.microsoft.com/office/drawing/2014/main" id="{2A9F9482-8834-8004-A93B-4D660BA118B8}"/>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6168" name="Picture 6167">
                  <a:extLst>
                    <a:ext uri="{FF2B5EF4-FFF2-40B4-BE49-F238E27FC236}">
                      <a16:creationId xmlns:a16="http://schemas.microsoft.com/office/drawing/2014/main" id="{BB538386-6D2F-FD47-AD88-263735A01041}"/>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6169" name="Picture 6168">
                  <a:extLst>
                    <a:ext uri="{FF2B5EF4-FFF2-40B4-BE49-F238E27FC236}">
                      <a16:creationId xmlns:a16="http://schemas.microsoft.com/office/drawing/2014/main" id="{CB8AFCC7-114C-5532-9E0C-0B74981A8ADB}"/>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6170" name="Picture 6169">
                  <a:extLst>
                    <a:ext uri="{FF2B5EF4-FFF2-40B4-BE49-F238E27FC236}">
                      <a16:creationId xmlns:a16="http://schemas.microsoft.com/office/drawing/2014/main" id="{FF5D3E57-68B2-7738-632C-EFDBC052D850}"/>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6171" name="Picture 6170">
                  <a:extLst>
                    <a:ext uri="{FF2B5EF4-FFF2-40B4-BE49-F238E27FC236}">
                      <a16:creationId xmlns:a16="http://schemas.microsoft.com/office/drawing/2014/main" id="{E5F3242A-5986-1C00-835B-02195BA972F7}"/>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6172" name="Picture 6171">
                  <a:extLst>
                    <a:ext uri="{FF2B5EF4-FFF2-40B4-BE49-F238E27FC236}">
                      <a16:creationId xmlns:a16="http://schemas.microsoft.com/office/drawing/2014/main" id="{99A659E1-086B-4BDE-6DA9-883408DED2F2}"/>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6173" name="Picture 6172">
                  <a:extLst>
                    <a:ext uri="{FF2B5EF4-FFF2-40B4-BE49-F238E27FC236}">
                      <a16:creationId xmlns:a16="http://schemas.microsoft.com/office/drawing/2014/main" id="{B36DF106-5AB8-03E4-35D2-FE1364DDB00C}"/>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18486" name="Group 18485">
                <a:extLst>
                  <a:ext uri="{FF2B5EF4-FFF2-40B4-BE49-F238E27FC236}">
                    <a16:creationId xmlns:a16="http://schemas.microsoft.com/office/drawing/2014/main" id="{BAFD7514-91CE-5991-6AFD-0DC5BFB3A4F6}"/>
                  </a:ext>
                </a:extLst>
              </p:cNvPr>
              <p:cNvGrpSpPr/>
              <p:nvPr/>
            </p:nvGrpSpPr>
            <p:grpSpPr>
              <a:xfrm>
                <a:off x="2498373" y="4904872"/>
                <a:ext cx="912106" cy="819977"/>
                <a:chOff x="2497990" y="3675823"/>
                <a:chExt cx="2638308" cy="2371821"/>
              </a:xfrm>
            </p:grpSpPr>
            <p:pic>
              <p:nvPicPr>
                <p:cNvPr id="6148" name="Picture 6147">
                  <a:extLst>
                    <a:ext uri="{FF2B5EF4-FFF2-40B4-BE49-F238E27FC236}">
                      <a16:creationId xmlns:a16="http://schemas.microsoft.com/office/drawing/2014/main" id="{882095A0-DA35-F259-F8ED-1A943C2822FC}"/>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6151" name="Picture 6150">
                  <a:extLst>
                    <a:ext uri="{FF2B5EF4-FFF2-40B4-BE49-F238E27FC236}">
                      <a16:creationId xmlns:a16="http://schemas.microsoft.com/office/drawing/2014/main" id="{2DCA1D0F-50CF-A58D-F123-BFE3F23AA7E5}"/>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6152" name="Picture 6151">
                  <a:extLst>
                    <a:ext uri="{FF2B5EF4-FFF2-40B4-BE49-F238E27FC236}">
                      <a16:creationId xmlns:a16="http://schemas.microsoft.com/office/drawing/2014/main" id="{D1CAE716-6540-97C7-3A06-1CE9313C0D21}"/>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6153" name="Picture 6152">
                  <a:extLst>
                    <a:ext uri="{FF2B5EF4-FFF2-40B4-BE49-F238E27FC236}">
                      <a16:creationId xmlns:a16="http://schemas.microsoft.com/office/drawing/2014/main" id="{08CCFDFC-4BE8-7066-94A1-D434D7B7E18E}"/>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6154" name="Picture 6153">
                  <a:extLst>
                    <a:ext uri="{FF2B5EF4-FFF2-40B4-BE49-F238E27FC236}">
                      <a16:creationId xmlns:a16="http://schemas.microsoft.com/office/drawing/2014/main" id="{71EDAD42-2F83-884A-B2D8-B418E15144CC}"/>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6155" name="Picture 6154">
                  <a:extLst>
                    <a:ext uri="{FF2B5EF4-FFF2-40B4-BE49-F238E27FC236}">
                      <a16:creationId xmlns:a16="http://schemas.microsoft.com/office/drawing/2014/main" id="{E95FE135-40CA-5163-B426-D3992FBB9A0D}"/>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6156" name="Picture 6155">
                  <a:extLst>
                    <a:ext uri="{FF2B5EF4-FFF2-40B4-BE49-F238E27FC236}">
                      <a16:creationId xmlns:a16="http://schemas.microsoft.com/office/drawing/2014/main" id="{0FB98465-1E63-E80A-4D24-6F7F3B0293CD}"/>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6157" name="Picture 6156">
                  <a:extLst>
                    <a:ext uri="{FF2B5EF4-FFF2-40B4-BE49-F238E27FC236}">
                      <a16:creationId xmlns:a16="http://schemas.microsoft.com/office/drawing/2014/main" id="{DC3FFDD7-295D-08A3-FD5A-22A7297E1BF3}"/>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6158" name="Picture 6157">
                  <a:extLst>
                    <a:ext uri="{FF2B5EF4-FFF2-40B4-BE49-F238E27FC236}">
                      <a16:creationId xmlns:a16="http://schemas.microsoft.com/office/drawing/2014/main" id="{7F4D5386-B2BC-9EF0-2259-ED325A60E963}"/>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6159" name="Picture 6158">
                  <a:extLst>
                    <a:ext uri="{FF2B5EF4-FFF2-40B4-BE49-F238E27FC236}">
                      <a16:creationId xmlns:a16="http://schemas.microsoft.com/office/drawing/2014/main" id="{E732C140-DAA7-1405-0695-4837F351AF1A}"/>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6160" name="Picture 6159">
                  <a:extLst>
                    <a:ext uri="{FF2B5EF4-FFF2-40B4-BE49-F238E27FC236}">
                      <a16:creationId xmlns:a16="http://schemas.microsoft.com/office/drawing/2014/main" id="{E7A383AE-F2F5-CCFE-5881-105BFC50C2EC}"/>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6161" name="Picture 6160">
                  <a:extLst>
                    <a:ext uri="{FF2B5EF4-FFF2-40B4-BE49-F238E27FC236}">
                      <a16:creationId xmlns:a16="http://schemas.microsoft.com/office/drawing/2014/main" id="{BCBDB823-391F-1F57-0243-7DB9E24E4CD9}"/>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18487" name="Group 18486">
                <a:extLst>
                  <a:ext uri="{FF2B5EF4-FFF2-40B4-BE49-F238E27FC236}">
                    <a16:creationId xmlns:a16="http://schemas.microsoft.com/office/drawing/2014/main" id="{33C1F013-25EF-07A4-97F5-9B2286D7FA02}"/>
                  </a:ext>
                </a:extLst>
              </p:cNvPr>
              <p:cNvGrpSpPr/>
              <p:nvPr/>
            </p:nvGrpSpPr>
            <p:grpSpPr>
              <a:xfrm>
                <a:off x="3410479" y="4904872"/>
                <a:ext cx="912106" cy="819977"/>
                <a:chOff x="2497990" y="3675823"/>
                <a:chExt cx="2638308" cy="2371821"/>
              </a:xfrm>
            </p:grpSpPr>
            <p:pic>
              <p:nvPicPr>
                <p:cNvPr id="18488" name="Picture 18487">
                  <a:extLst>
                    <a:ext uri="{FF2B5EF4-FFF2-40B4-BE49-F238E27FC236}">
                      <a16:creationId xmlns:a16="http://schemas.microsoft.com/office/drawing/2014/main" id="{81EDB381-D2C9-5A71-B8D5-FFE23FA713B7}"/>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18489" name="Picture 18488">
                  <a:extLst>
                    <a:ext uri="{FF2B5EF4-FFF2-40B4-BE49-F238E27FC236}">
                      <a16:creationId xmlns:a16="http://schemas.microsoft.com/office/drawing/2014/main" id="{3A46EE79-76B5-F3D1-0679-A63423FB19C3}"/>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18490" name="Picture 18489">
                  <a:extLst>
                    <a:ext uri="{FF2B5EF4-FFF2-40B4-BE49-F238E27FC236}">
                      <a16:creationId xmlns:a16="http://schemas.microsoft.com/office/drawing/2014/main" id="{A7EF4E41-AC93-F383-2E1E-EC9BA2F2DB82}"/>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18491" name="Picture 18490">
                  <a:extLst>
                    <a:ext uri="{FF2B5EF4-FFF2-40B4-BE49-F238E27FC236}">
                      <a16:creationId xmlns:a16="http://schemas.microsoft.com/office/drawing/2014/main" id="{57A2C278-A7B9-1059-0BE4-B9C42BA9FD81}"/>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18492" name="Picture 18491">
                  <a:extLst>
                    <a:ext uri="{FF2B5EF4-FFF2-40B4-BE49-F238E27FC236}">
                      <a16:creationId xmlns:a16="http://schemas.microsoft.com/office/drawing/2014/main" id="{A8497F9A-FD34-BBAF-3A55-C7662FF68BDF}"/>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493" name="Picture 18492">
                  <a:extLst>
                    <a:ext uri="{FF2B5EF4-FFF2-40B4-BE49-F238E27FC236}">
                      <a16:creationId xmlns:a16="http://schemas.microsoft.com/office/drawing/2014/main" id="{64B5CCBF-38D1-113F-64F3-2C5CD4A4ADFC}"/>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8494" name="Picture 18493">
                  <a:extLst>
                    <a:ext uri="{FF2B5EF4-FFF2-40B4-BE49-F238E27FC236}">
                      <a16:creationId xmlns:a16="http://schemas.microsoft.com/office/drawing/2014/main" id="{0B5CA654-62D1-1462-B9E7-6F8A3CC54CAE}"/>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18495" name="Picture 18494">
                  <a:extLst>
                    <a:ext uri="{FF2B5EF4-FFF2-40B4-BE49-F238E27FC236}">
                      <a16:creationId xmlns:a16="http://schemas.microsoft.com/office/drawing/2014/main" id="{81EFF03A-D5BD-B680-5A34-09906521C279}"/>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6144" name="Picture 6143">
                  <a:extLst>
                    <a:ext uri="{FF2B5EF4-FFF2-40B4-BE49-F238E27FC236}">
                      <a16:creationId xmlns:a16="http://schemas.microsoft.com/office/drawing/2014/main" id="{949B3A38-7E4F-46B9-1428-25F0A2A94A32}"/>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6145" name="Picture 6144">
                  <a:extLst>
                    <a:ext uri="{FF2B5EF4-FFF2-40B4-BE49-F238E27FC236}">
                      <a16:creationId xmlns:a16="http://schemas.microsoft.com/office/drawing/2014/main" id="{D5396581-99A9-844D-9D49-669B0E5A7A3F}"/>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6146" name="Picture 6145">
                  <a:extLst>
                    <a:ext uri="{FF2B5EF4-FFF2-40B4-BE49-F238E27FC236}">
                      <a16:creationId xmlns:a16="http://schemas.microsoft.com/office/drawing/2014/main" id="{AE2DA9E0-A502-89CB-61FE-51FE28A6552D}"/>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6147" name="Picture 6146">
                  <a:extLst>
                    <a:ext uri="{FF2B5EF4-FFF2-40B4-BE49-F238E27FC236}">
                      <a16:creationId xmlns:a16="http://schemas.microsoft.com/office/drawing/2014/main" id="{5B1E6533-FC02-5BC8-4C93-2564C6C578B5}"/>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grpSp>
          <p:nvGrpSpPr>
            <p:cNvPr id="6186" name="Group 6185">
              <a:extLst>
                <a:ext uri="{FF2B5EF4-FFF2-40B4-BE49-F238E27FC236}">
                  <a16:creationId xmlns:a16="http://schemas.microsoft.com/office/drawing/2014/main" id="{CA1E5453-B6F3-38CD-4426-384DB05A2643}"/>
                </a:ext>
              </a:extLst>
            </p:cNvPr>
            <p:cNvGrpSpPr/>
            <p:nvPr/>
          </p:nvGrpSpPr>
          <p:grpSpPr>
            <a:xfrm>
              <a:off x="3924763" y="6030299"/>
              <a:ext cx="1824595" cy="1633543"/>
              <a:chOff x="2497990" y="4091306"/>
              <a:chExt cx="1824595" cy="1633543"/>
            </a:xfrm>
          </p:grpSpPr>
          <p:grpSp>
            <p:nvGrpSpPr>
              <p:cNvPr id="6187" name="Group 6186">
                <a:extLst>
                  <a:ext uri="{FF2B5EF4-FFF2-40B4-BE49-F238E27FC236}">
                    <a16:creationId xmlns:a16="http://schemas.microsoft.com/office/drawing/2014/main" id="{64FC2DF4-805A-CB2B-BDA9-F40D72189484}"/>
                  </a:ext>
                </a:extLst>
              </p:cNvPr>
              <p:cNvGrpSpPr/>
              <p:nvPr/>
            </p:nvGrpSpPr>
            <p:grpSpPr>
              <a:xfrm>
                <a:off x="2497990" y="4091306"/>
                <a:ext cx="912106" cy="819977"/>
                <a:chOff x="2497990" y="3675823"/>
                <a:chExt cx="2638308" cy="2371821"/>
              </a:xfrm>
            </p:grpSpPr>
            <p:pic>
              <p:nvPicPr>
                <p:cNvPr id="18515" name="Picture 18514">
                  <a:extLst>
                    <a:ext uri="{FF2B5EF4-FFF2-40B4-BE49-F238E27FC236}">
                      <a16:creationId xmlns:a16="http://schemas.microsoft.com/office/drawing/2014/main" id="{D4996C76-3A59-6B00-9993-F1ED42BA4360}"/>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18516" name="Picture 18515">
                  <a:extLst>
                    <a:ext uri="{FF2B5EF4-FFF2-40B4-BE49-F238E27FC236}">
                      <a16:creationId xmlns:a16="http://schemas.microsoft.com/office/drawing/2014/main" id="{6FB71328-F029-2737-6291-558C222572EA}"/>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18517" name="Picture 18516">
                  <a:extLst>
                    <a:ext uri="{FF2B5EF4-FFF2-40B4-BE49-F238E27FC236}">
                      <a16:creationId xmlns:a16="http://schemas.microsoft.com/office/drawing/2014/main" id="{B58306B0-05DC-2C7C-DC54-9BEFBB4A5975}"/>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18518" name="Picture 18517">
                  <a:extLst>
                    <a:ext uri="{FF2B5EF4-FFF2-40B4-BE49-F238E27FC236}">
                      <a16:creationId xmlns:a16="http://schemas.microsoft.com/office/drawing/2014/main" id="{72EDE841-0DAC-FECB-62AD-E3A40F748F6E}"/>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18519" name="Picture 18518">
                  <a:extLst>
                    <a:ext uri="{FF2B5EF4-FFF2-40B4-BE49-F238E27FC236}">
                      <a16:creationId xmlns:a16="http://schemas.microsoft.com/office/drawing/2014/main" id="{8E22E8A6-1183-46C0-4342-89EF66E5108C}"/>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520" name="Picture 18519">
                  <a:extLst>
                    <a:ext uri="{FF2B5EF4-FFF2-40B4-BE49-F238E27FC236}">
                      <a16:creationId xmlns:a16="http://schemas.microsoft.com/office/drawing/2014/main" id="{D8C5172C-679B-A6E6-2865-59DC7A49241B}"/>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8521" name="Picture 18520">
                  <a:extLst>
                    <a:ext uri="{FF2B5EF4-FFF2-40B4-BE49-F238E27FC236}">
                      <a16:creationId xmlns:a16="http://schemas.microsoft.com/office/drawing/2014/main" id="{418D1BEE-04A1-A8A7-FBE1-F2DF212997E5}"/>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18522" name="Picture 18521">
                  <a:extLst>
                    <a:ext uri="{FF2B5EF4-FFF2-40B4-BE49-F238E27FC236}">
                      <a16:creationId xmlns:a16="http://schemas.microsoft.com/office/drawing/2014/main" id="{2DC0E2C8-E181-BCDF-EADE-6712CCBDAF61}"/>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18523" name="Picture 18522">
                  <a:extLst>
                    <a:ext uri="{FF2B5EF4-FFF2-40B4-BE49-F238E27FC236}">
                      <a16:creationId xmlns:a16="http://schemas.microsoft.com/office/drawing/2014/main" id="{426CDF05-612C-1434-4A0E-D3C56650CB37}"/>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18524" name="Picture 18523">
                  <a:extLst>
                    <a:ext uri="{FF2B5EF4-FFF2-40B4-BE49-F238E27FC236}">
                      <a16:creationId xmlns:a16="http://schemas.microsoft.com/office/drawing/2014/main" id="{7E29D724-681A-DFAB-AA4B-5E0AC9A11921}"/>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18525" name="Picture 18524">
                  <a:extLst>
                    <a:ext uri="{FF2B5EF4-FFF2-40B4-BE49-F238E27FC236}">
                      <a16:creationId xmlns:a16="http://schemas.microsoft.com/office/drawing/2014/main" id="{53A16750-AB86-1C34-CB0B-FC7023990AF6}"/>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18526" name="Picture 18525">
                  <a:extLst>
                    <a:ext uri="{FF2B5EF4-FFF2-40B4-BE49-F238E27FC236}">
                      <a16:creationId xmlns:a16="http://schemas.microsoft.com/office/drawing/2014/main" id="{16532AAF-48F4-3285-DB69-74222BE8D431}"/>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6188" name="Group 6187">
                <a:extLst>
                  <a:ext uri="{FF2B5EF4-FFF2-40B4-BE49-F238E27FC236}">
                    <a16:creationId xmlns:a16="http://schemas.microsoft.com/office/drawing/2014/main" id="{DC8A26D5-C655-4D61-FE62-281547425531}"/>
                  </a:ext>
                </a:extLst>
              </p:cNvPr>
              <p:cNvGrpSpPr/>
              <p:nvPr/>
            </p:nvGrpSpPr>
            <p:grpSpPr>
              <a:xfrm>
                <a:off x="3410096" y="4091306"/>
                <a:ext cx="912106" cy="819977"/>
                <a:chOff x="2497990" y="3675823"/>
                <a:chExt cx="2638308" cy="2371821"/>
              </a:xfrm>
            </p:grpSpPr>
            <p:pic>
              <p:nvPicPr>
                <p:cNvPr id="18503" name="Picture 18502">
                  <a:extLst>
                    <a:ext uri="{FF2B5EF4-FFF2-40B4-BE49-F238E27FC236}">
                      <a16:creationId xmlns:a16="http://schemas.microsoft.com/office/drawing/2014/main" id="{A2825CBC-01B7-6B32-BB91-CA631D67F549}"/>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18504" name="Picture 18503">
                  <a:extLst>
                    <a:ext uri="{FF2B5EF4-FFF2-40B4-BE49-F238E27FC236}">
                      <a16:creationId xmlns:a16="http://schemas.microsoft.com/office/drawing/2014/main" id="{283060FE-13BF-9063-F4E9-E62B446DBEA0}"/>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18505" name="Picture 18504">
                  <a:extLst>
                    <a:ext uri="{FF2B5EF4-FFF2-40B4-BE49-F238E27FC236}">
                      <a16:creationId xmlns:a16="http://schemas.microsoft.com/office/drawing/2014/main" id="{F96906B3-C684-21CE-C0E6-572740B4759A}"/>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18506" name="Picture 18505">
                  <a:extLst>
                    <a:ext uri="{FF2B5EF4-FFF2-40B4-BE49-F238E27FC236}">
                      <a16:creationId xmlns:a16="http://schemas.microsoft.com/office/drawing/2014/main" id="{19B29978-7C05-BD4E-F31D-684E020EBE48}"/>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18507" name="Picture 18506">
                  <a:extLst>
                    <a:ext uri="{FF2B5EF4-FFF2-40B4-BE49-F238E27FC236}">
                      <a16:creationId xmlns:a16="http://schemas.microsoft.com/office/drawing/2014/main" id="{9A40999A-69DE-0288-69DB-2CD12B957C0B}"/>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508" name="Picture 18507">
                  <a:extLst>
                    <a:ext uri="{FF2B5EF4-FFF2-40B4-BE49-F238E27FC236}">
                      <a16:creationId xmlns:a16="http://schemas.microsoft.com/office/drawing/2014/main" id="{7EDE1B99-2B74-AEA3-4FE4-13878A707801}"/>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8509" name="Picture 18508">
                  <a:extLst>
                    <a:ext uri="{FF2B5EF4-FFF2-40B4-BE49-F238E27FC236}">
                      <a16:creationId xmlns:a16="http://schemas.microsoft.com/office/drawing/2014/main" id="{818AE295-7667-F488-DC87-694D4719871D}"/>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18510" name="Picture 18509">
                  <a:extLst>
                    <a:ext uri="{FF2B5EF4-FFF2-40B4-BE49-F238E27FC236}">
                      <a16:creationId xmlns:a16="http://schemas.microsoft.com/office/drawing/2014/main" id="{65214AAA-3B8B-A244-26A4-7044AC67730F}"/>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18511" name="Picture 18510">
                  <a:extLst>
                    <a:ext uri="{FF2B5EF4-FFF2-40B4-BE49-F238E27FC236}">
                      <a16:creationId xmlns:a16="http://schemas.microsoft.com/office/drawing/2014/main" id="{9C4CE943-2618-BE63-4E1F-40DC5ACB0F97}"/>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18512" name="Picture 18511">
                  <a:extLst>
                    <a:ext uri="{FF2B5EF4-FFF2-40B4-BE49-F238E27FC236}">
                      <a16:creationId xmlns:a16="http://schemas.microsoft.com/office/drawing/2014/main" id="{0BB4BB92-F619-CB1E-9CF5-7DFAEA677C8B}"/>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18513" name="Picture 18512">
                  <a:extLst>
                    <a:ext uri="{FF2B5EF4-FFF2-40B4-BE49-F238E27FC236}">
                      <a16:creationId xmlns:a16="http://schemas.microsoft.com/office/drawing/2014/main" id="{FFEF8C13-F042-835B-9CA4-F5BF324D9D0C}"/>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18514" name="Picture 18513">
                  <a:extLst>
                    <a:ext uri="{FF2B5EF4-FFF2-40B4-BE49-F238E27FC236}">
                      <a16:creationId xmlns:a16="http://schemas.microsoft.com/office/drawing/2014/main" id="{A5917498-BB98-96CF-7CBF-E3206A14D7E9}"/>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6189" name="Group 6188">
                <a:extLst>
                  <a:ext uri="{FF2B5EF4-FFF2-40B4-BE49-F238E27FC236}">
                    <a16:creationId xmlns:a16="http://schemas.microsoft.com/office/drawing/2014/main" id="{512402E0-F7AD-6B3C-0811-484E5182342D}"/>
                  </a:ext>
                </a:extLst>
              </p:cNvPr>
              <p:cNvGrpSpPr/>
              <p:nvPr/>
            </p:nvGrpSpPr>
            <p:grpSpPr>
              <a:xfrm>
                <a:off x="2498373" y="4904872"/>
                <a:ext cx="912106" cy="819977"/>
                <a:chOff x="2497990" y="3675823"/>
                <a:chExt cx="2638308" cy="2371821"/>
              </a:xfrm>
            </p:grpSpPr>
            <p:pic>
              <p:nvPicPr>
                <p:cNvPr id="6203" name="Picture 6202">
                  <a:extLst>
                    <a:ext uri="{FF2B5EF4-FFF2-40B4-BE49-F238E27FC236}">
                      <a16:creationId xmlns:a16="http://schemas.microsoft.com/office/drawing/2014/main" id="{8BBC0871-CC6E-FE3B-A9CF-9C13278908A5}"/>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6204" name="Picture 6203">
                  <a:extLst>
                    <a:ext uri="{FF2B5EF4-FFF2-40B4-BE49-F238E27FC236}">
                      <a16:creationId xmlns:a16="http://schemas.microsoft.com/office/drawing/2014/main" id="{7B0FBFCD-6C85-693C-A944-2721DDE8214C}"/>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6205" name="Picture 6204">
                  <a:extLst>
                    <a:ext uri="{FF2B5EF4-FFF2-40B4-BE49-F238E27FC236}">
                      <a16:creationId xmlns:a16="http://schemas.microsoft.com/office/drawing/2014/main" id="{ECEC67B5-F997-35E9-D74A-3828F9BEFC72}"/>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6206" name="Picture 6205">
                  <a:extLst>
                    <a:ext uri="{FF2B5EF4-FFF2-40B4-BE49-F238E27FC236}">
                      <a16:creationId xmlns:a16="http://schemas.microsoft.com/office/drawing/2014/main" id="{2BAFDCAF-99DF-66BF-9F59-2E006A37320D}"/>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6207" name="Picture 6206">
                  <a:extLst>
                    <a:ext uri="{FF2B5EF4-FFF2-40B4-BE49-F238E27FC236}">
                      <a16:creationId xmlns:a16="http://schemas.microsoft.com/office/drawing/2014/main" id="{04E28FC9-ADEC-BACC-03DB-E59F5B37F069}"/>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496" name="Picture 18495">
                  <a:extLst>
                    <a:ext uri="{FF2B5EF4-FFF2-40B4-BE49-F238E27FC236}">
                      <a16:creationId xmlns:a16="http://schemas.microsoft.com/office/drawing/2014/main" id="{F836FAC3-3608-5F44-CE4A-F6015A6D3E63}"/>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8497" name="Picture 18496">
                  <a:extLst>
                    <a:ext uri="{FF2B5EF4-FFF2-40B4-BE49-F238E27FC236}">
                      <a16:creationId xmlns:a16="http://schemas.microsoft.com/office/drawing/2014/main" id="{3761AD70-FC18-FD94-C9C5-69032BD2459A}"/>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18498" name="Picture 18497">
                  <a:extLst>
                    <a:ext uri="{FF2B5EF4-FFF2-40B4-BE49-F238E27FC236}">
                      <a16:creationId xmlns:a16="http://schemas.microsoft.com/office/drawing/2014/main" id="{2E7CB245-E6F8-8257-A1C9-A2B84C23B400}"/>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18499" name="Picture 18498">
                  <a:extLst>
                    <a:ext uri="{FF2B5EF4-FFF2-40B4-BE49-F238E27FC236}">
                      <a16:creationId xmlns:a16="http://schemas.microsoft.com/office/drawing/2014/main" id="{8E5B450F-CCF0-2037-F3EA-63D3F4D63E98}"/>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18500" name="Picture 18499">
                  <a:extLst>
                    <a:ext uri="{FF2B5EF4-FFF2-40B4-BE49-F238E27FC236}">
                      <a16:creationId xmlns:a16="http://schemas.microsoft.com/office/drawing/2014/main" id="{5903785C-CB4E-D656-654D-EC8F8B45A5C0}"/>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18501" name="Picture 18500">
                  <a:extLst>
                    <a:ext uri="{FF2B5EF4-FFF2-40B4-BE49-F238E27FC236}">
                      <a16:creationId xmlns:a16="http://schemas.microsoft.com/office/drawing/2014/main" id="{06023050-E662-8454-B487-44298BB15865}"/>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18502" name="Picture 18501">
                  <a:extLst>
                    <a:ext uri="{FF2B5EF4-FFF2-40B4-BE49-F238E27FC236}">
                      <a16:creationId xmlns:a16="http://schemas.microsoft.com/office/drawing/2014/main" id="{238FCA0D-8564-0DC2-662F-24314A7665AB}"/>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nvGrpSpPr>
              <p:cNvPr id="6190" name="Group 6189">
                <a:extLst>
                  <a:ext uri="{FF2B5EF4-FFF2-40B4-BE49-F238E27FC236}">
                    <a16:creationId xmlns:a16="http://schemas.microsoft.com/office/drawing/2014/main" id="{C6BE96EA-42A9-F922-B932-4D215B23B4F5}"/>
                  </a:ext>
                </a:extLst>
              </p:cNvPr>
              <p:cNvGrpSpPr/>
              <p:nvPr/>
            </p:nvGrpSpPr>
            <p:grpSpPr>
              <a:xfrm>
                <a:off x="3410479" y="4904872"/>
                <a:ext cx="912106" cy="819977"/>
                <a:chOff x="2497990" y="3675823"/>
                <a:chExt cx="2638308" cy="2371821"/>
              </a:xfrm>
            </p:grpSpPr>
            <p:pic>
              <p:nvPicPr>
                <p:cNvPr id="6191" name="Picture 6190">
                  <a:extLst>
                    <a:ext uri="{FF2B5EF4-FFF2-40B4-BE49-F238E27FC236}">
                      <a16:creationId xmlns:a16="http://schemas.microsoft.com/office/drawing/2014/main" id="{3CBF7B8F-F72E-256C-F41B-5DA6926805F1}"/>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6192" name="Picture 6191">
                  <a:extLst>
                    <a:ext uri="{FF2B5EF4-FFF2-40B4-BE49-F238E27FC236}">
                      <a16:creationId xmlns:a16="http://schemas.microsoft.com/office/drawing/2014/main" id="{3C4D5F44-41B6-6FC3-FF05-57BC542B5EF9}"/>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6193" name="Picture 6192">
                  <a:extLst>
                    <a:ext uri="{FF2B5EF4-FFF2-40B4-BE49-F238E27FC236}">
                      <a16:creationId xmlns:a16="http://schemas.microsoft.com/office/drawing/2014/main" id="{0304F822-3177-E29B-8899-1B2FC011889D}"/>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6194" name="Picture 6193">
                  <a:extLst>
                    <a:ext uri="{FF2B5EF4-FFF2-40B4-BE49-F238E27FC236}">
                      <a16:creationId xmlns:a16="http://schemas.microsoft.com/office/drawing/2014/main" id="{D1055C86-C23B-9FF7-17BD-D02F2B0D374E}"/>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6195" name="Picture 6194">
                  <a:extLst>
                    <a:ext uri="{FF2B5EF4-FFF2-40B4-BE49-F238E27FC236}">
                      <a16:creationId xmlns:a16="http://schemas.microsoft.com/office/drawing/2014/main" id="{6A332D12-91B8-9C7A-72CD-22B4ABAC888A}"/>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6196" name="Picture 6195">
                  <a:extLst>
                    <a:ext uri="{FF2B5EF4-FFF2-40B4-BE49-F238E27FC236}">
                      <a16:creationId xmlns:a16="http://schemas.microsoft.com/office/drawing/2014/main" id="{F4D0BEED-5D4B-4865-FAA3-4F13E4F0A6D5}"/>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6197" name="Picture 6196">
                  <a:extLst>
                    <a:ext uri="{FF2B5EF4-FFF2-40B4-BE49-F238E27FC236}">
                      <a16:creationId xmlns:a16="http://schemas.microsoft.com/office/drawing/2014/main" id="{16E3ACB2-107A-2907-8930-832C86DB5E73}"/>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6198" name="Picture 6197">
                  <a:extLst>
                    <a:ext uri="{FF2B5EF4-FFF2-40B4-BE49-F238E27FC236}">
                      <a16:creationId xmlns:a16="http://schemas.microsoft.com/office/drawing/2014/main" id="{3D4E858C-1628-0F00-532D-510694FCA536}"/>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6199" name="Picture 6198">
                  <a:extLst>
                    <a:ext uri="{FF2B5EF4-FFF2-40B4-BE49-F238E27FC236}">
                      <a16:creationId xmlns:a16="http://schemas.microsoft.com/office/drawing/2014/main" id="{0B983733-51F4-97BA-C6B6-72F3FB5AD38F}"/>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6200" name="Picture 6199">
                  <a:extLst>
                    <a:ext uri="{FF2B5EF4-FFF2-40B4-BE49-F238E27FC236}">
                      <a16:creationId xmlns:a16="http://schemas.microsoft.com/office/drawing/2014/main" id="{06CA7096-14D6-D666-2C69-30AA88518ED9}"/>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6201" name="Picture 6200">
                  <a:extLst>
                    <a:ext uri="{FF2B5EF4-FFF2-40B4-BE49-F238E27FC236}">
                      <a16:creationId xmlns:a16="http://schemas.microsoft.com/office/drawing/2014/main" id="{7D0C4B99-6AD2-4211-52DF-57B25D6BBF1E}"/>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6202" name="Picture 6201">
                  <a:extLst>
                    <a:ext uri="{FF2B5EF4-FFF2-40B4-BE49-F238E27FC236}">
                      <a16:creationId xmlns:a16="http://schemas.microsoft.com/office/drawing/2014/main" id="{B7595B29-E77E-D3F8-A182-0AD78E95BBB0}"/>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grpSp>
      </p:grpSp>
      <p:grpSp>
        <p:nvGrpSpPr>
          <p:cNvPr id="18530" name="Group 18529">
            <a:extLst>
              <a:ext uri="{FF2B5EF4-FFF2-40B4-BE49-F238E27FC236}">
                <a16:creationId xmlns:a16="http://schemas.microsoft.com/office/drawing/2014/main" id="{93E540E3-2B7E-6325-C2D1-EB69A7EA8ED7}"/>
              </a:ext>
            </a:extLst>
          </p:cNvPr>
          <p:cNvGrpSpPr/>
          <p:nvPr/>
        </p:nvGrpSpPr>
        <p:grpSpPr>
          <a:xfrm>
            <a:off x="4009849" y="4641068"/>
            <a:ext cx="1867067" cy="1678480"/>
            <a:chOff x="2497990" y="3675823"/>
            <a:chExt cx="2638308" cy="2371821"/>
          </a:xfrm>
        </p:grpSpPr>
        <p:pic>
          <p:nvPicPr>
            <p:cNvPr id="18557" name="Picture 18556">
              <a:extLst>
                <a:ext uri="{FF2B5EF4-FFF2-40B4-BE49-F238E27FC236}">
                  <a16:creationId xmlns:a16="http://schemas.microsoft.com/office/drawing/2014/main" id="{41177363-FC00-10CC-0787-8BAE4FBA74BB}"/>
                </a:ext>
              </a:extLst>
            </p:cNvPr>
            <p:cNvPicPr>
              <a:picLocks noChangeAspect="1"/>
            </p:cNvPicPr>
            <p:nvPr/>
          </p:nvPicPr>
          <p:blipFill rotWithShape="1">
            <a:blip r:embed="rId5"/>
            <a:srcRect l="19919" t="35998" r="34582" b="5810"/>
            <a:stretch/>
          </p:blipFill>
          <p:spPr>
            <a:xfrm>
              <a:off x="3377426" y="4845841"/>
              <a:ext cx="439718" cy="1201803"/>
            </a:xfrm>
            <a:prstGeom prst="rect">
              <a:avLst/>
            </a:prstGeom>
          </p:spPr>
        </p:pic>
        <p:pic>
          <p:nvPicPr>
            <p:cNvPr id="18558" name="Picture 18557">
              <a:extLst>
                <a:ext uri="{FF2B5EF4-FFF2-40B4-BE49-F238E27FC236}">
                  <a16:creationId xmlns:a16="http://schemas.microsoft.com/office/drawing/2014/main" id="{FBE155B2-3993-B566-D023-F226CC50FA77}"/>
                </a:ext>
              </a:extLst>
            </p:cNvPr>
            <p:cNvPicPr>
              <a:picLocks noChangeAspect="1"/>
            </p:cNvPicPr>
            <p:nvPr/>
          </p:nvPicPr>
          <p:blipFill rotWithShape="1">
            <a:blip r:embed="rId5"/>
            <a:srcRect l="19919" t="35998" r="34582" b="5810"/>
            <a:stretch/>
          </p:blipFill>
          <p:spPr>
            <a:xfrm>
              <a:off x="3377426" y="3675823"/>
              <a:ext cx="439718" cy="1201803"/>
            </a:xfrm>
            <a:prstGeom prst="rect">
              <a:avLst/>
            </a:prstGeom>
          </p:spPr>
        </p:pic>
        <p:pic>
          <p:nvPicPr>
            <p:cNvPr id="18559" name="Picture 18558">
              <a:extLst>
                <a:ext uri="{FF2B5EF4-FFF2-40B4-BE49-F238E27FC236}">
                  <a16:creationId xmlns:a16="http://schemas.microsoft.com/office/drawing/2014/main" id="{5EF9010E-5C9D-EB5E-BE01-1809589DF7BC}"/>
                </a:ext>
              </a:extLst>
            </p:cNvPr>
            <p:cNvPicPr>
              <a:picLocks noChangeAspect="1"/>
            </p:cNvPicPr>
            <p:nvPr/>
          </p:nvPicPr>
          <p:blipFill rotWithShape="1">
            <a:blip r:embed="rId5"/>
            <a:srcRect l="19919" t="35998" r="34582" b="5810"/>
            <a:stretch/>
          </p:blipFill>
          <p:spPr>
            <a:xfrm>
              <a:off x="3817144" y="4845841"/>
              <a:ext cx="439718" cy="1201803"/>
            </a:xfrm>
            <a:prstGeom prst="rect">
              <a:avLst/>
            </a:prstGeom>
          </p:spPr>
        </p:pic>
        <p:pic>
          <p:nvPicPr>
            <p:cNvPr id="18560" name="Picture 18559">
              <a:extLst>
                <a:ext uri="{FF2B5EF4-FFF2-40B4-BE49-F238E27FC236}">
                  <a16:creationId xmlns:a16="http://schemas.microsoft.com/office/drawing/2014/main" id="{040BB508-8CE1-BD5A-A56F-41BDF9C267EA}"/>
                </a:ext>
              </a:extLst>
            </p:cNvPr>
            <p:cNvPicPr>
              <a:picLocks noChangeAspect="1"/>
            </p:cNvPicPr>
            <p:nvPr/>
          </p:nvPicPr>
          <p:blipFill rotWithShape="1">
            <a:blip r:embed="rId5"/>
            <a:srcRect l="19919" t="35998" r="34582" b="5810"/>
            <a:stretch/>
          </p:blipFill>
          <p:spPr>
            <a:xfrm>
              <a:off x="3817144" y="3675823"/>
              <a:ext cx="439718" cy="1201803"/>
            </a:xfrm>
            <a:prstGeom prst="rect">
              <a:avLst/>
            </a:prstGeom>
          </p:spPr>
        </p:pic>
        <p:pic>
          <p:nvPicPr>
            <p:cNvPr id="18561" name="Picture 18560">
              <a:extLst>
                <a:ext uri="{FF2B5EF4-FFF2-40B4-BE49-F238E27FC236}">
                  <a16:creationId xmlns:a16="http://schemas.microsoft.com/office/drawing/2014/main" id="{26FA7614-6593-5B56-DA04-26C401B57286}"/>
                </a:ext>
              </a:extLst>
            </p:cNvPr>
            <p:cNvPicPr>
              <a:picLocks noChangeAspect="1"/>
            </p:cNvPicPr>
            <p:nvPr/>
          </p:nvPicPr>
          <p:blipFill rotWithShape="1">
            <a:blip r:embed="rId5"/>
            <a:srcRect l="19919" t="35998" r="34582" b="5810"/>
            <a:stretch/>
          </p:blipFill>
          <p:spPr>
            <a:xfrm>
              <a:off x="4256862" y="4845841"/>
              <a:ext cx="439718" cy="1201803"/>
            </a:xfrm>
            <a:prstGeom prst="rect">
              <a:avLst/>
            </a:prstGeom>
          </p:spPr>
        </p:pic>
        <p:pic>
          <p:nvPicPr>
            <p:cNvPr id="18562" name="Picture 18561">
              <a:extLst>
                <a:ext uri="{FF2B5EF4-FFF2-40B4-BE49-F238E27FC236}">
                  <a16:creationId xmlns:a16="http://schemas.microsoft.com/office/drawing/2014/main" id="{872128A7-C381-6FB8-EB36-10E6D015F500}"/>
                </a:ext>
              </a:extLst>
            </p:cNvPr>
            <p:cNvPicPr>
              <a:picLocks noChangeAspect="1"/>
            </p:cNvPicPr>
            <p:nvPr/>
          </p:nvPicPr>
          <p:blipFill rotWithShape="1">
            <a:blip r:embed="rId5"/>
            <a:srcRect l="19919" t="35998" r="34582" b="5810"/>
            <a:stretch/>
          </p:blipFill>
          <p:spPr>
            <a:xfrm>
              <a:off x="4256862" y="3675823"/>
              <a:ext cx="439718" cy="1201803"/>
            </a:xfrm>
            <a:prstGeom prst="rect">
              <a:avLst/>
            </a:prstGeom>
          </p:spPr>
        </p:pic>
        <p:pic>
          <p:nvPicPr>
            <p:cNvPr id="18563" name="Picture 18562">
              <a:extLst>
                <a:ext uri="{FF2B5EF4-FFF2-40B4-BE49-F238E27FC236}">
                  <a16:creationId xmlns:a16="http://schemas.microsoft.com/office/drawing/2014/main" id="{9A2D2A6D-BD3E-AC21-F355-F6D404FACF8C}"/>
                </a:ext>
              </a:extLst>
            </p:cNvPr>
            <p:cNvPicPr>
              <a:picLocks noChangeAspect="1"/>
            </p:cNvPicPr>
            <p:nvPr/>
          </p:nvPicPr>
          <p:blipFill rotWithShape="1">
            <a:blip r:embed="rId5"/>
            <a:srcRect l="19919" t="35998" r="34582" b="5810"/>
            <a:stretch/>
          </p:blipFill>
          <p:spPr>
            <a:xfrm>
              <a:off x="4696580" y="4845841"/>
              <a:ext cx="439718" cy="1201803"/>
            </a:xfrm>
            <a:prstGeom prst="rect">
              <a:avLst/>
            </a:prstGeom>
          </p:spPr>
        </p:pic>
        <p:pic>
          <p:nvPicPr>
            <p:cNvPr id="18564" name="Picture 18563">
              <a:extLst>
                <a:ext uri="{FF2B5EF4-FFF2-40B4-BE49-F238E27FC236}">
                  <a16:creationId xmlns:a16="http://schemas.microsoft.com/office/drawing/2014/main" id="{4CBFFDEB-711D-D1C3-C58F-0E064A52A223}"/>
                </a:ext>
              </a:extLst>
            </p:cNvPr>
            <p:cNvPicPr>
              <a:picLocks noChangeAspect="1"/>
            </p:cNvPicPr>
            <p:nvPr/>
          </p:nvPicPr>
          <p:blipFill rotWithShape="1">
            <a:blip r:embed="rId5"/>
            <a:srcRect l="19919" t="35998" r="34582" b="5810"/>
            <a:stretch/>
          </p:blipFill>
          <p:spPr>
            <a:xfrm>
              <a:off x="4696580" y="3675823"/>
              <a:ext cx="439718" cy="1201803"/>
            </a:xfrm>
            <a:prstGeom prst="rect">
              <a:avLst/>
            </a:prstGeom>
          </p:spPr>
        </p:pic>
        <p:pic>
          <p:nvPicPr>
            <p:cNvPr id="18565" name="Picture 18564">
              <a:extLst>
                <a:ext uri="{FF2B5EF4-FFF2-40B4-BE49-F238E27FC236}">
                  <a16:creationId xmlns:a16="http://schemas.microsoft.com/office/drawing/2014/main" id="{93052EEE-9A75-A738-937C-74C49F9FB044}"/>
                </a:ext>
              </a:extLst>
            </p:cNvPr>
            <p:cNvPicPr>
              <a:picLocks noChangeAspect="1"/>
            </p:cNvPicPr>
            <p:nvPr/>
          </p:nvPicPr>
          <p:blipFill rotWithShape="1">
            <a:blip r:embed="rId5"/>
            <a:srcRect l="19919" t="35998" r="34582" b="5810"/>
            <a:stretch/>
          </p:blipFill>
          <p:spPr>
            <a:xfrm>
              <a:off x="2937708" y="4845841"/>
              <a:ext cx="439718" cy="1201803"/>
            </a:xfrm>
            <a:prstGeom prst="rect">
              <a:avLst/>
            </a:prstGeom>
          </p:spPr>
        </p:pic>
        <p:pic>
          <p:nvPicPr>
            <p:cNvPr id="18566" name="Picture 18565">
              <a:extLst>
                <a:ext uri="{FF2B5EF4-FFF2-40B4-BE49-F238E27FC236}">
                  <a16:creationId xmlns:a16="http://schemas.microsoft.com/office/drawing/2014/main" id="{6662012E-1157-3E46-C1F9-E446ABF6FB9F}"/>
                </a:ext>
              </a:extLst>
            </p:cNvPr>
            <p:cNvPicPr>
              <a:picLocks noChangeAspect="1"/>
            </p:cNvPicPr>
            <p:nvPr/>
          </p:nvPicPr>
          <p:blipFill rotWithShape="1">
            <a:blip r:embed="rId5"/>
            <a:srcRect l="19919" t="35998" r="34582" b="5810"/>
            <a:stretch/>
          </p:blipFill>
          <p:spPr>
            <a:xfrm>
              <a:off x="2937708" y="3675823"/>
              <a:ext cx="439718" cy="1201803"/>
            </a:xfrm>
            <a:prstGeom prst="rect">
              <a:avLst/>
            </a:prstGeom>
          </p:spPr>
        </p:pic>
        <p:pic>
          <p:nvPicPr>
            <p:cNvPr id="18567" name="Picture 18566">
              <a:extLst>
                <a:ext uri="{FF2B5EF4-FFF2-40B4-BE49-F238E27FC236}">
                  <a16:creationId xmlns:a16="http://schemas.microsoft.com/office/drawing/2014/main" id="{FE3C2887-D3FE-D75C-9ED8-1B1CF838C03D}"/>
                </a:ext>
              </a:extLst>
            </p:cNvPr>
            <p:cNvPicPr>
              <a:picLocks noChangeAspect="1"/>
            </p:cNvPicPr>
            <p:nvPr/>
          </p:nvPicPr>
          <p:blipFill rotWithShape="1">
            <a:blip r:embed="rId5"/>
            <a:srcRect l="19919" t="35998" r="34582" b="5810"/>
            <a:stretch/>
          </p:blipFill>
          <p:spPr>
            <a:xfrm>
              <a:off x="2497990" y="4845841"/>
              <a:ext cx="439718" cy="1201803"/>
            </a:xfrm>
            <a:prstGeom prst="rect">
              <a:avLst/>
            </a:prstGeom>
          </p:spPr>
        </p:pic>
        <p:pic>
          <p:nvPicPr>
            <p:cNvPr id="18568" name="Picture 18567">
              <a:extLst>
                <a:ext uri="{FF2B5EF4-FFF2-40B4-BE49-F238E27FC236}">
                  <a16:creationId xmlns:a16="http://schemas.microsoft.com/office/drawing/2014/main" id="{BB852077-B05A-98B8-3B80-5CAFF4489192}"/>
                </a:ext>
              </a:extLst>
            </p:cNvPr>
            <p:cNvPicPr>
              <a:picLocks noChangeAspect="1"/>
            </p:cNvPicPr>
            <p:nvPr/>
          </p:nvPicPr>
          <p:blipFill rotWithShape="1">
            <a:blip r:embed="rId5"/>
            <a:srcRect l="19919" t="35998" r="34582" b="5810"/>
            <a:stretch/>
          </p:blipFill>
          <p:spPr>
            <a:xfrm>
              <a:off x="2497990" y="3675823"/>
              <a:ext cx="439718" cy="1201803"/>
            </a:xfrm>
            <a:prstGeom prst="rect">
              <a:avLst/>
            </a:prstGeom>
          </p:spPr>
        </p:pic>
      </p:grpSp>
      <p:sp>
        <p:nvSpPr>
          <p:cNvPr id="18581" name="Rectangle 18580">
            <a:extLst>
              <a:ext uri="{FF2B5EF4-FFF2-40B4-BE49-F238E27FC236}">
                <a16:creationId xmlns:a16="http://schemas.microsoft.com/office/drawing/2014/main" id="{1B8CD014-2D4B-EBFA-3402-89913598AB7B}"/>
              </a:ext>
            </a:extLst>
          </p:cNvPr>
          <p:cNvSpPr/>
          <p:nvPr/>
        </p:nvSpPr>
        <p:spPr>
          <a:xfrm>
            <a:off x="3387170" y="3288611"/>
            <a:ext cx="555207" cy="512059"/>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582" name="Rectangle 18581">
            <a:extLst>
              <a:ext uri="{FF2B5EF4-FFF2-40B4-BE49-F238E27FC236}">
                <a16:creationId xmlns:a16="http://schemas.microsoft.com/office/drawing/2014/main" id="{E336B36B-6992-1F9E-91F9-7D102D97AF9C}"/>
              </a:ext>
            </a:extLst>
          </p:cNvPr>
          <p:cNvSpPr/>
          <p:nvPr/>
        </p:nvSpPr>
        <p:spPr>
          <a:xfrm>
            <a:off x="4007853" y="4630746"/>
            <a:ext cx="1869063" cy="173642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584" name="Straight Connector 18583">
            <a:extLst>
              <a:ext uri="{FF2B5EF4-FFF2-40B4-BE49-F238E27FC236}">
                <a16:creationId xmlns:a16="http://schemas.microsoft.com/office/drawing/2014/main" id="{A9D71233-763B-0B64-8950-A2B42C690E8D}"/>
              </a:ext>
            </a:extLst>
          </p:cNvPr>
          <p:cNvCxnSpPr/>
          <p:nvPr/>
        </p:nvCxnSpPr>
        <p:spPr>
          <a:xfrm>
            <a:off x="3383172" y="3800670"/>
            <a:ext cx="626853" cy="256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586" name="Straight Connector 18585">
            <a:extLst>
              <a:ext uri="{FF2B5EF4-FFF2-40B4-BE49-F238E27FC236}">
                <a16:creationId xmlns:a16="http://schemas.microsoft.com/office/drawing/2014/main" id="{3CE9C78E-75D1-1D1D-2284-012A086041A6}"/>
              </a:ext>
            </a:extLst>
          </p:cNvPr>
          <p:cNvCxnSpPr/>
          <p:nvPr/>
        </p:nvCxnSpPr>
        <p:spPr>
          <a:xfrm>
            <a:off x="3942377" y="3288611"/>
            <a:ext cx="1934539" cy="1342135"/>
          </a:xfrm>
          <a:prstGeom prst="line">
            <a:avLst/>
          </a:prstGeom>
        </p:spPr>
        <p:style>
          <a:lnRef idx="2">
            <a:schemeClr val="accent1"/>
          </a:lnRef>
          <a:fillRef idx="0">
            <a:schemeClr val="accent1"/>
          </a:fillRef>
          <a:effectRef idx="1">
            <a:schemeClr val="accent1"/>
          </a:effectRef>
          <a:fontRef idx="minor">
            <a:schemeClr val="tx1"/>
          </a:fontRef>
        </p:style>
      </p:cxnSp>
      <p:sp>
        <p:nvSpPr>
          <p:cNvPr id="18587" name="Rectangle 18586">
            <a:extLst>
              <a:ext uri="{FF2B5EF4-FFF2-40B4-BE49-F238E27FC236}">
                <a16:creationId xmlns:a16="http://schemas.microsoft.com/office/drawing/2014/main" id="{55FF7B5B-1BB7-DD99-9E0E-9BFBA3D1BE38}"/>
              </a:ext>
            </a:extLst>
          </p:cNvPr>
          <p:cNvSpPr/>
          <p:nvPr/>
        </p:nvSpPr>
        <p:spPr>
          <a:xfrm>
            <a:off x="5239785" y="5049759"/>
            <a:ext cx="311179" cy="34427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588" name="Straight Connector 18587">
            <a:extLst>
              <a:ext uri="{FF2B5EF4-FFF2-40B4-BE49-F238E27FC236}">
                <a16:creationId xmlns:a16="http://schemas.microsoft.com/office/drawing/2014/main" id="{291F3ED9-AB1F-CEE4-68C4-6C3A6BC5DBAE}"/>
              </a:ext>
            </a:extLst>
          </p:cNvPr>
          <p:cNvCxnSpPr>
            <a:cxnSpLocks/>
          </p:cNvCxnSpPr>
          <p:nvPr/>
        </p:nvCxnSpPr>
        <p:spPr>
          <a:xfrm flipV="1">
            <a:off x="5550964" y="4030373"/>
            <a:ext cx="2840533" cy="136366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591" name="Rectangle 18590">
            <a:extLst>
              <a:ext uri="{FF2B5EF4-FFF2-40B4-BE49-F238E27FC236}">
                <a16:creationId xmlns:a16="http://schemas.microsoft.com/office/drawing/2014/main" id="{D03925AB-8235-C163-F942-E88A4C697E60}"/>
              </a:ext>
            </a:extLst>
          </p:cNvPr>
          <p:cNvSpPr/>
          <p:nvPr/>
        </p:nvSpPr>
        <p:spPr>
          <a:xfrm>
            <a:off x="6591271" y="1872117"/>
            <a:ext cx="1800226" cy="215825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593" name="Straight Connector 18592">
            <a:extLst>
              <a:ext uri="{FF2B5EF4-FFF2-40B4-BE49-F238E27FC236}">
                <a16:creationId xmlns:a16="http://schemas.microsoft.com/office/drawing/2014/main" id="{66D51ED3-1EDA-8ED5-248B-7A7DEEDF3362}"/>
              </a:ext>
            </a:extLst>
          </p:cNvPr>
          <p:cNvCxnSpPr>
            <a:cxnSpLocks/>
          </p:cNvCxnSpPr>
          <p:nvPr/>
        </p:nvCxnSpPr>
        <p:spPr>
          <a:xfrm flipV="1">
            <a:off x="5239784" y="1872117"/>
            <a:ext cx="1351487" cy="317764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723F7D-5127-212C-3FAD-0A509C6EB8F6}"/>
                  </a:ext>
                </a:extLst>
              </p:cNvPr>
              <p:cNvSpPr txBox="1"/>
              <p:nvPr/>
            </p:nvSpPr>
            <p:spPr>
              <a:xfrm>
                <a:off x="6096169" y="1285793"/>
                <a:ext cx="637436"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sl-SI" sz="2200" i="1" smtClean="0">
                              <a:solidFill>
                                <a:srgbClr val="836967"/>
                              </a:solidFill>
                              <a:latin typeface="Cambria Math" panose="02040503050406030204" pitchFamily="18" charset="0"/>
                            </a:rPr>
                          </m:ctrlPr>
                        </m:sSubPr>
                        <m:e>
                          <m:r>
                            <a:rPr lang="sl-SI" sz="2200" i="1">
                              <a:latin typeface="Cambria Math" panose="02040503050406030204" pitchFamily="18" charset="0"/>
                            </a:rPr>
                            <m:t>𝑚</m:t>
                          </m:r>
                        </m:e>
                        <m:sub>
                          <m:r>
                            <a:rPr lang="en-GB" sz="2200" b="0" i="0" smtClean="0">
                              <a:latin typeface="Cambria Math" panose="02040503050406030204" pitchFamily="18" charset="0"/>
                            </a:rPr>
                            <m:t>2</m:t>
                          </m:r>
                        </m:sub>
                      </m:sSub>
                    </m:oMath>
                  </m:oMathPara>
                </a14:m>
                <a:endParaRPr lang="sl-SI" sz="2200"/>
              </a:p>
            </p:txBody>
          </p:sp>
        </mc:Choice>
        <mc:Fallback xmlns="">
          <p:sp>
            <p:nvSpPr>
              <p:cNvPr id="2" name="TextBox 1">
                <a:extLst>
                  <a:ext uri="{FF2B5EF4-FFF2-40B4-BE49-F238E27FC236}">
                    <a16:creationId xmlns:a16="http://schemas.microsoft.com/office/drawing/2014/main" id="{EF723F7D-5127-212C-3FAD-0A509C6EB8F6}"/>
                  </a:ext>
                </a:extLst>
              </p:cNvPr>
              <p:cNvSpPr txBox="1">
                <a:spLocks noRot="1" noChangeAspect="1" noMove="1" noResize="1" noEditPoints="1" noAdjustHandles="1" noChangeArrowheads="1" noChangeShapeType="1" noTextEdit="1"/>
              </p:cNvSpPr>
              <p:nvPr/>
            </p:nvSpPr>
            <p:spPr>
              <a:xfrm>
                <a:off x="6096169" y="1285793"/>
                <a:ext cx="637436" cy="430887"/>
              </a:xfrm>
              <a:prstGeom prst="rect">
                <a:avLst/>
              </a:prstGeom>
              <a:blipFill>
                <a:blip r:embed="rId6"/>
                <a:stretch>
                  <a:fillRect b="-28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19B963-7847-B887-72E4-9A0EE36AA6FB}"/>
                  </a:ext>
                </a:extLst>
              </p:cNvPr>
              <p:cNvSpPr txBox="1"/>
              <p:nvPr/>
            </p:nvSpPr>
            <p:spPr>
              <a:xfrm>
                <a:off x="8399679" y="2591479"/>
                <a:ext cx="637436"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sl-SI" sz="2200" i="1" smtClean="0">
                              <a:solidFill>
                                <a:srgbClr val="836967"/>
                              </a:solidFill>
                              <a:latin typeface="Cambria Math" panose="02040503050406030204" pitchFamily="18" charset="0"/>
                            </a:rPr>
                          </m:ctrlPr>
                        </m:sSubPr>
                        <m:e>
                          <m:r>
                            <a:rPr lang="en-GB" sz="2200" b="0" i="1" smtClean="0">
                              <a:solidFill>
                                <a:schemeClr val="tx1"/>
                              </a:solidFill>
                              <a:latin typeface="Cambria Math" panose="02040503050406030204" pitchFamily="18" charset="0"/>
                            </a:rPr>
                            <m:t>𝑘</m:t>
                          </m:r>
                        </m:e>
                        <m:sub>
                          <m:r>
                            <a:rPr lang="en-GB" sz="2200" b="0" i="0" smtClean="0">
                              <a:latin typeface="Cambria Math" panose="02040503050406030204" pitchFamily="18" charset="0"/>
                            </a:rPr>
                            <m:t>2</m:t>
                          </m:r>
                        </m:sub>
                      </m:sSub>
                    </m:oMath>
                  </m:oMathPara>
                </a14:m>
                <a:endParaRPr lang="sl-SI" sz="2200"/>
              </a:p>
            </p:txBody>
          </p:sp>
        </mc:Choice>
        <mc:Fallback xmlns="">
          <p:sp>
            <p:nvSpPr>
              <p:cNvPr id="5" name="TextBox 4">
                <a:extLst>
                  <a:ext uri="{FF2B5EF4-FFF2-40B4-BE49-F238E27FC236}">
                    <a16:creationId xmlns:a16="http://schemas.microsoft.com/office/drawing/2014/main" id="{6319B963-7847-B887-72E4-9A0EE36AA6FB}"/>
                  </a:ext>
                </a:extLst>
              </p:cNvPr>
              <p:cNvSpPr txBox="1">
                <a:spLocks noRot="1" noChangeAspect="1" noMove="1" noResize="1" noEditPoints="1" noAdjustHandles="1" noChangeArrowheads="1" noChangeShapeType="1" noTextEdit="1"/>
              </p:cNvSpPr>
              <p:nvPr/>
            </p:nvSpPr>
            <p:spPr>
              <a:xfrm>
                <a:off x="8399679" y="2591479"/>
                <a:ext cx="637436" cy="430887"/>
              </a:xfrm>
              <a:prstGeom prst="rect">
                <a:avLst/>
              </a:prstGeom>
              <a:blipFill>
                <a:blip r:embed="rId7"/>
                <a:stretch>
                  <a:fillRect b="-2817"/>
                </a:stretch>
              </a:blipFill>
            </p:spPr>
            <p:txBody>
              <a:bodyPr/>
              <a:lstStyle/>
              <a:p>
                <a:r>
                  <a:rPr lang="en-GB">
                    <a:noFill/>
                  </a:rPr>
                  <a:t> </a:t>
                </a:r>
              </a:p>
            </p:txBody>
          </p:sp>
        </mc:Fallback>
      </mc:AlternateContent>
      <p:cxnSp>
        <p:nvCxnSpPr>
          <p:cNvPr id="18531" name="Straight Arrow Connector 18530">
            <a:extLst>
              <a:ext uri="{FF2B5EF4-FFF2-40B4-BE49-F238E27FC236}">
                <a16:creationId xmlns:a16="http://schemas.microsoft.com/office/drawing/2014/main" id="{14D6C8FC-6956-B2E2-BDAB-840461E1449E}"/>
              </a:ext>
            </a:extLst>
          </p:cNvPr>
          <p:cNvCxnSpPr>
            <a:cxnSpLocks/>
          </p:cNvCxnSpPr>
          <p:nvPr/>
        </p:nvCxnSpPr>
        <p:spPr>
          <a:xfrm flipH="1">
            <a:off x="7888830" y="2806923"/>
            <a:ext cx="632870" cy="53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532" name="Straight Arrow Connector 18531">
            <a:extLst>
              <a:ext uri="{FF2B5EF4-FFF2-40B4-BE49-F238E27FC236}">
                <a16:creationId xmlns:a16="http://schemas.microsoft.com/office/drawing/2014/main" id="{9BA2CC60-3BF0-3986-656A-B600418A41C5}"/>
              </a:ext>
            </a:extLst>
          </p:cNvPr>
          <p:cNvCxnSpPr>
            <a:cxnSpLocks/>
          </p:cNvCxnSpPr>
          <p:nvPr/>
        </p:nvCxnSpPr>
        <p:spPr>
          <a:xfrm>
            <a:off x="6591271" y="1655986"/>
            <a:ext cx="918757" cy="1231836"/>
          </a:xfrm>
          <a:prstGeom prst="straightConnector1">
            <a:avLst/>
          </a:prstGeom>
          <a:ln>
            <a:headEnd type="none"/>
            <a:tailEnd type="oval" w="lg" len="lg"/>
          </a:ln>
        </p:spPr>
        <p:style>
          <a:lnRef idx="2">
            <a:schemeClr val="accent1"/>
          </a:lnRef>
          <a:fillRef idx="0">
            <a:schemeClr val="accent1"/>
          </a:fillRef>
          <a:effectRef idx="1">
            <a:schemeClr val="accent1"/>
          </a:effectRef>
          <a:fontRef idx="minor">
            <a:schemeClr val="tx1"/>
          </a:fontRef>
        </p:style>
      </p:cxnSp>
      <p:cxnSp>
        <p:nvCxnSpPr>
          <p:cNvPr id="18535" name="Straight Arrow Connector 18534">
            <a:extLst>
              <a:ext uri="{FF2B5EF4-FFF2-40B4-BE49-F238E27FC236}">
                <a16:creationId xmlns:a16="http://schemas.microsoft.com/office/drawing/2014/main" id="{0032B348-DF9E-7F99-6C03-17930DC4C075}"/>
              </a:ext>
            </a:extLst>
          </p:cNvPr>
          <p:cNvCxnSpPr>
            <a:cxnSpLocks/>
          </p:cNvCxnSpPr>
          <p:nvPr/>
        </p:nvCxnSpPr>
        <p:spPr>
          <a:xfrm flipH="1">
            <a:off x="7908322" y="2860197"/>
            <a:ext cx="613378" cy="330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2">
            <a:extLst>
              <a:ext uri="{FF2B5EF4-FFF2-40B4-BE49-F238E27FC236}">
                <a16:creationId xmlns:a16="http://schemas.microsoft.com/office/drawing/2014/main" id="{8C5FE276-8109-BFD1-D9B2-40F5F9A85481}"/>
              </a:ext>
            </a:extLst>
          </p:cNvPr>
          <p:cNvSpPr>
            <a:spLocks/>
          </p:cNvSpPr>
          <p:nvPr/>
        </p:nvSpPr>
        <p:spPr bwMode="auto">
          <a:xfrm>
            <a:off x="2133600" y="404813"/>
            <a:ext cx="6915150" cy="430212"/>
          </a:xfrm>
          <a:prstGeom prst="rect">
            <a:avLst/>
          </a:prstGeom>
          <a:noFill/>
          <a:ln w="12700">
            <a:noFill/>
            <a:miter lim="800000"/>
            <a:headEnd/>
            <a:tailEnd/>
          </a:ln>
        </p:spPr>
        <p:txBody>
          <a:bodyPr lIns="0" tIns="0" rIns="57799" bIns="0">
            <a:spAutoFit/>
          </a:bodyPr>
          <a:lstStyle/>
          <a:p>
            <a:pPr>
              <a:spcBef>
                <a:spcPts val="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sl-SI" sz="2800" spc="-100">
                <a:solidFill>
                  <a:srgbClr val="193C88"/>
                </a:solidFill>
                <a:latin typeface="Gill Sans MT" pitchFamily="34" charset="-18"/>
                <a:sym typeface="HelNeueSloBold" charset="0"/>
              </a:rPr>
              <a:t>4. </a:t>
            </a:r>
            <a:r>
              <a:rPr lang="en-GB" sz="2800" spc="-100">
                <a:solidFill>
                  <a:srgbClr val="193C88"/>
                </a:solidFill>
                <a:latin typeface="Gill Sans MT" pitchFamily="34" charset="-18"/>
                <a:sym typeface="HelNeueSloBold" charset="0"/>
              </a:rPr>
              <a:t> Teoretična izhodišča</a:t>
            </a:r>
            <a:endParaRPr lang="sl-SI" sz="2800" spc="-100">
              <a:solidFill>
                <a:srgbClr val="193C88"/>
              </a:solidFill>
              <a:latin typeface="Gill Sans MT" pitchFamily="34" charset="-18"/>
              <a:sym typeface="HelNeueSloBold" charset="0"/>
            </a:endParaRPr>
          </a:p>
        </p:txBody>
      </p:sp>
      <p:cxnSp>
        <p:nvCxnSpPr>
          <p:cNvPr id="18434" name="Straight Connector 18433">
            <a:extLst>
              <a:ext uri="{FF2B5EF4-FFF2-40B4-BE49-F238E27FC236}">
                <a16:creationId xmlns:a16="http://schemas.microsoft.com/office/drawing/2014/main" id="{7BBB2D5F-D03B-315D-7AA4-270D461E2556}"/>
              </a:ext>
            </a:extLst>
          </p:cNvPr>
          <p:cNvCxnSpPr/>
          <p:nvPr/>
        </p:nvCxnSpPr>
        <p:spPr>
          <a:xfrm>
            <a:off x="2209800" y="1016000"/>
            <a:ext cx="6705600" cy="1588"/>
          </a:xfrm>
          <a:prstGeom prst="line">
            <a:avLst/>
          </a:prstGeom>
          <a:ln w="3175" cap="flat" cmpd="sng" algn="ctr">
            <a:solidFill>
              <a:srgbClr val="193C8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53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8527"/>
                                        </p:tgtEl>
                                        <p:attrNameLst>
                                          <p:attrName>style.visibility</p:attrName>
                                        </p:attrNameLst>
                                      </p:cBhvr>
                                      <p:to>
                                        <p:strVal val="visible"/>
                                      </p:to>
                                    </p:set>
                                    <p:animEffect transition="in" filter="fade">
                                      <p:cBhvr>
                                        <p:cTn id="14" dur="500"/>
                                        <p:tgtEl>
                                          <p:spTgt spid="1852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581"/>
                                        </p:tgtEl>
                                        <p:attrNameLst>
                                          <p:attrName>style.visibility</p:attrName>
                                        </p:attrNameLst>
                                      </p:cBhvr>
                                      <p:to>
                                        <p:strVal val="visible"/>
                                      </p:to>
                                    </p:set>
                                    <p:animEffect transition="in" filter="fade">
                                      <p:cBhvr>
                                        <p:cTn id="18" dur="500"/>
                                        <p:tgtEl>
                                          <p:spTgt spid="18581"/>
                                        </p:tgtEl>
                                      </p:cBhvr>
                                    </p:animEffect>
                                  </p:childTnLst>
                                </p:cTn>
                              </p:par>
                              <p:par>
                                <p:cTn id="19" presetID="10" presetClass="entr" presetSubtype="0" fill="hold" nodeType="withEffect">
                                  <p:stCondLst>
                                    <p:cond delay="0"/>
                                  </p:stCondLst>
                                  <p:childTnLst>
                                    <p:set>
                                      <p:cBhvr>
                                        <p:cTn id="20" dur="1" fill="hold">
                                          <p:stCondLst>
                                            <p:cond delay="0"/>
                                          </p:stCondLst>
                                        </p:cTn>
                                        <p:tgtEl>
                                          <p:spTgt spid="18584"/>
                                        </p:tgtEl>
                                        <p:attrNameLst>
                                          <p:attrName>style.visibility</p:attrName>
                                        </p:attrNameLst>
                                      </p:cBhvr>
                                      <p:to>
                                        <p:strVal val="visible"/>
                                      </p:to>
                                    </p:set>
                                    <p:animEffect transition="in" filter="fade">
                                      <p:cBhvr>
                                        <p:cTn id="21" dur="500"/>
                                        <p:tgtEl>
                                          <p:spTgt spid="18584"/>
                                        </p:tgtEl>
                                      </p:cBhvr>
                                    </p:animEffect>
                                  </p:childTnLst>
                                </p:cTn>
                              </p:par>
                              <p:par>
                                <p:cTn id="22" presetID="10" presetClass="entr" presetSubtype="0" fill="hold" nodeType="withEffect">
                                  <p:stCondLst>
                                    <p:cond delay="0"/>
                                  </p:stCondLst>
                                  <p:childTnLst>
                                    <p:set>
                                      <p:cBhvr>
                                        <p:cTn id="23" dur="1" fill="hold">
                                          <p:stCondLst>
                                            <p:cond delay="0"/>
                                          </p:stCondLst>
                                        </p:cTn>
                                        <p:tgtEl>
                                          <p:spTgt spid="18586"/>
                                        </p:tgtEl>
                                        <p:attrNameLst>
                                          <p:attrName>style.visibility</p:attrName>
                                        </p:attrNameLst>
                                      </p:cBhvr>
                                      <p:to>
                                        <p:strVal val="visible"/>
                                      </p:to>
                                    </p:set>
                                    <p:animEffect transition="in" filter="fade">
                                      <p:cBhvr>
                                        <p:cTn id="24" dur="500"/>
                                        <p:tgtEl>
                                          <p:spTgt spid="1858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582"/>
                                        </p:tgtEl>
                                        <p:attrNameLst>
                                          <p:attrName>style.visibility</p:attrName>
                                        </p:attrNameLst>
                                      </p:cBhvr>
                                      <p:to>
                                        <p:strVal val="visible"/>
                                      </p:to>
                                    </p:set>
                                    <p:animEffect transition="in" filter="fade">
                                      <p:cBhvr>
                                        <p:cTn id="27" dur="500"/>
                                        <p:tgtEl>
                                          <p:spTgt spid="18582"/>
                                        </p:tgtEl>
                                      </p:cBhvr>
                                    </p:animEffect>
                                  </p:childTnLst>
                                </p:cTn>
                              </p:par>
                              <p:par>
                                <p:cTn id="28" presetID="10" presetClass="entr" presetSubtype="0" fill="hold" nodeType="withEffect">
                                  <p:stCondLst>
                                    <p:cond delay="0"/>
                                  </p:stCondLst>
                                  <p:childTnLst>
                                    <p:set>
                                      <p:cBhvr>
                                        <p:cTn id="29" dur="1" fill="hold">
                                          <p:stCondLst>
                                            <p:cond delay="0"/>
                                          </p:stCondLst>
                                        </p:cTn>
                                        <p:tgtEl>
                                          <p:spTgt spid="18530"/>
                                        </p:tgtEl>
                                        <p:attrNameLst>
                                          <p:attrName>style.visibility</p:attrName>
                                        </p:attrNameLst>
                                      </p:cBhvr>
                                      <p:to>
                                        <p:strVal val="visible"/>
                                      </p:to>
                                    </p:set>
                                    <p:animEffect transition="in" filter="fade">
                                      <p:cBhvr>
                                        <p:cTn id="30" dur="500"/>
                                        <p:tgtEl>
                                          <p:spTgt spid="18530"/>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8587"/>
                                        </p:tgtEl>
                                        <p:attrNameLst>
                                          <p:attrName>style.visibility</p:attrName>
                                        </p:attrNameLst>
                                      </p:cBhvr>
                                      <p:to>
                                        <p:strVal val="visible"/>
                                      </p:to>
                                    </p:set>
                                    <p:animEffect transition="in" filter="fade">
                                      <p:cBhvr>
                                        <p:cTn id="34" dur="500"/>
                                        <p:tgtEl>
                                          <p:spTgt spid="18587"/>
                                        </p:tgtEl>
                                      </p:cBhvr>
                                    </p:animEffect>
                                  </p:childTnLst>
                                </p:cTn>
                              </p:par>
                              <p:par>
                                <p:cTn id="35" presetID="10" presetClass="entr" presetSubtype="0" fill="hold" nodeType="withEffect">
                                  <p:stCondLst>
                                    <p:cond delay="0"/>
                                  </p:stCondLst>
                                  <p:childTnLst>
                                    <p:set>
                                      <p:cBhvr>
                                        <p:cTn id="36" dur="1" fill="hold">
                                          <p:stCondLst>
                                            <p:cond delay="0"/>
                                          </p:stCondLst>
                                        </p:cTn>
                                        <p:tgtEl>
                                          <p:spTgt spid="18593"/>
                                        </p:tgtEl>
                                        <p:attrNameLst>
                                          <p:attrName>style.visibility</p:attrName>
                                        </p:attrNameLst>
                                      </p:cBhvr>
                                      <p:to>
                                        <p:strVal val="visible"/>
                                      </p:to>
                                    </p:set>
                                    <p:animEffect transition="in" filter="fade">
                                      <p:cBhvr>
                                        <p:cTn id="37" dur="500"/>
                                        <p:tgtEl>
                                          <p:spTgt spid="18593"/>
                                        </p:tgtEl>
                                      </p:cBhvr>
                                    </p:animEffect>
                                  </p:childTnLst>
                                </p:cTn>
                              </p:par>
                              <p:par>
                                <p:cTn id="38" presetID="10" presetClass="entr" presetSubtype="0" fill="hold" nodeType="withEffect">
                                  <p:stCondLst>
                                    <p:cond delay="0"/>
                                  </p:stCondLst>
                                  <p:childTnLst>
                                    <p:set>
                                      <p:cBhvr>
                                        <p:cTn id="39" dur="1" fill="hold">
                                          <p:stCondLst>
                                            <p:cond delay="0"/>
                                          </p:stCondLst>
                                        </p:cTn>
                                        <p:tgtEl>
                                          <p:spTgt spid="18588"/>
                                        </p:tgtEl>
                                        <p:attrNameLst>
                                          <p:attrName>style.visibility</p:attrName>
                                        </p:attrNameLst>
                                      </p:cBhvr>
                                      <p:to>
                                        <p:strVal val="visible"/>
                                      </p:to>
                                    </p:set>
                                    <p:animEffect transition="in" filter="fade">
                                      <p:cBhvr>
                                        <p:cTn id="40" dur="500"/>
                                        <p:tgtEl>
                                          <p:spTgt spid="1858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591"/>
                                        </p:tgtEl>
                                        <p:attrNameLst>
                                          <p:attrName>style.visibility</p:attrName>
                                        </p:attrNameLst>
                                      </p:cBhvr>
                                      <p:to>
                                        <p:strVal val="visible"/>
                                      </p:to>
                                    </p:set>
                                    <p:animEffect transition="in" filter="fade">
                                      <p:cBhvr>
                                        <p:cTn id="43" dur="500"/>
                                        <p:tgtEl>
                                          <p:spTgt spid="18591"/>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par>
                                <p:cTn id="55" presetID="10" presetClass="entr" presetSubtype="0" fill="hold" nodeType="withEffect">
                                  <p:stCondLst>
                                    <p:cond delay="0"/>
                                  </p:stCondLst>
                                  <p:childTnLst>
                                    <p:set>
                                      <p:cBhvr>
                                        <p:cTn id="56" dur="1" fill="hold">
                                          <p:stCondLst>
                                            <p:cond delay="0"/>
                                          </p:stCondLst>
                                        </p:cTn>
                                        <p:tgtEl>
                                          <p:spTgt spid="18532"/>
                                        </p:tgtEl>
                                        <p:attrNameLst>
                                          <p:attrName>style.visibility</p:attrName>
                                        </p:attrNameLst>
                                      </p:cBhvr>
                                      <p:to>
                                        <p:strVal val="visible"/>
                                      </p:to>
                                    </p:set>
                                    <p:animEffect transition="in" filter="fade">
                                      <p:cBhvr>
                                        <p:cTn id="57" dur="500"/>
                                        <p:tgtEl>
                                          <p:spTgt spid="18532"/>
                                        </p:tgtEl>
                                      </p:cBhvr>
                                    </p:animEffect>
                                  </p:childTnLst>
                                </p:cTn>
                              </p:par>
                              <p:par>
                                <p:cTn id="58" presetID="10" presetClass="entr" presetSubtype="0" fill="hold" nodeType="withEffect">
                                  <p:stCondLst>
                                    <p:cond delay="0"/>
                                  </p:stCondLst>
                                  <p:childTnLst>
                                    <p:set>
                                      <p:cBhvr>
                                        <p:cTn id="59" dur="1" fill="hold">
                                          <p:stCondLst>
                                            <p:cond delay="0"/>
                                          </p:stCondLst>
                                        </p:cTn>
                                        <p:tgtEl>
                                          <p:spTgt spid="18531"/>
                                        </p:tgtEl>
                                        <p:attrNameLst>
                                          <p:attrName>style.visibility</p:attrName>
                                        </p:attrNameLst>
                                      </p:cBhvr>
                                      <p:to>
                                        <p:strVal val="visible"/>
                                      </p:to>
                                    </p:set>
                                    <p:animEffect transition="in" filter="fade">
                                      <p:cBhvr>
                                        <p:cTn id="60" dur="500"/>
                                        <p:tgtEl>
                                          <p:spTgt spid="18531"/>
                                        </p:tgtEl>
                                      </p:cBhvr>
                                    </p:animEffect>
                                  </p:childTnLst>
                                </p:cTn>
                              </p:par>
                              <p:par>
                                <p:cTn id="61" presetID="10" presetClass="entr" presetSubtype="0" fill="hold" nodeType="withEffect">
                                  <p:stCondLst>
                                    <p:cond delay="0"/>
                                  </p:stCondLst>
                                  <p:childTnLst>
                                    <p:set>
                                      <p:cBhvr>
                                        <p:cTn id="62" dur="1" fill="hold">
                                          <p:stCondLst>
                                            <p:cond delay="0"/>
                                          </p:stCondLst>
                                        </p:cTn>
                                        <p:tgtEl>
                                          <p:spTgt spid="18535"/>
                                        </p:tgtEl>
                                        <p:attrNameLst>
                                          <p:attrName>style.visibility</p:attrName>
                                        </p:attrNameLst>
                                      </p:cBhvr>
                                      <p:to>
                                        <p:strVal val="visible"/>
                                      </p:to>
                                    </p:set>
                                    <p:animEffect transition="in" filter="fade">
                                      <p:cBhvr>
                                        <p:cTn id="63" dur="500"/>
                                        <p:tgtEl>
                                          <p:spTgt spid="18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81" grpId="0" animBg="1"/>
      <p:bldP spid="18582" grpId="0" animBg="1"/>
      <p:bldP spid="18587" grpId="0" animBg="1"/>
      <p:bldP spid="18591" grpId="0" animBg="1"/>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8</a:t>
            </a:fld>
            <a:endParaRPr lang="en-US" sz="1400">
              <a:solidFill>
                <a:srgbClr val="898989"/>
              </a:solidFill>
              <a:latin typeface="Gill Sans MT" pitchFamily="34" charset="-18"/>
            </a:endParaRPr>
          </a:p>
        </p:txBody>
      </p:sp>
      <p:sp>
        <p:nvSpPr>
          <p:cNvPr id="8" name="Rectangle 2"/>
          <p:cNvSpPr>
            <a:spLocks/>
          </p:cNvSpPr>
          <p:nvPr/>
        </p:nvSpPr>
        <p:spPr bwMode="auto">
          <a:xfrm>
            <a:off x="2133600" y="444291"/>
            <a:ext cx="6915150" cy="815608"/>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Kvazi-ničelna togost (KNT)</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pic>
        <p:nvPicPr>
          <p:cNvPr id="18531" name="Picture 18530">
            <a:extLst>
              <a:ext uri="{FF2B5EF4-FFF2-40B4-BE49-F238E27FC236}">
                <a16:creationId xmlns:a16="http://schemas.microsoft.com/office/drawing/2014/main" id="{CF99C6F9-2CB1-D73D-49C4-38B4FC944B69}"/>
              </a:ext>
            </a:extLst>
          </p:cNvPr>
          <p:cNvPicPr>
            <a:picLocks noChangeAspect="1"/>
          </p:cNvPicPr>
          <p:nvPr/>
        </p:nvPicPr>
        <p:blipFill rotWithShape="1">
          <a:blip r:embed="rId3"/>
          <a:srcRect l="64756" b="11426"/>
          <a:stretch/>
        </p:blipFill>
        <p:spPr>
          <a:xfrm>
            <a:off x="2440023" y="1236509"/>
            <a:ext cx="1981184" cy="2366904"/>
          </a:xfrm>
          <a:prstGeom prst="rect">
            <a:avLst/>
          </a:prstGeom>
        </p:spPr>
      </p:pic>
      <p:pic>
        <p:nvPicPr>
          <p:cNvPr id="18534" name="Picture 18533">
            <a:extLst>
              <a:ext uri="{FF2B5EF4-FFF2-40B4-BE49-F238E27FC236}">
                <a16:creationId xmlns:a16="http://schemas.microsoft.com/office/drawing/2014/main" id="{F6BC2B1D-7CDE-8EFA-F341-C4D20C7B08F7}"/>
              </a:ext>
            </a:extLst>
          </p:cNvPr>
          <p:cNvPicPr>
            <a:picLocks noChangeAspect="1"/>
          </p:cNvPicPr>
          <p:nvPr/>
        </p:nvPicPr>
        <p:blipFill rotWithShape="1">
          <a:blip r:embed="rId4"/>
          <a:srcRect l="53231" r="86"/>
          <a:stretch/>
        </p:blipFill>
        <p:spPr>
          <a:xfrm>
            <a:off x="5822302" y="3900606"/>
            <a:ext cx="3321698" cy="2649677"/>
          </a:xfrm>
          <a:prstGeom prst="rect">
            <a:avLst/>
          </a:prstGeom>
        </p:spPr>
      </p:pic>
      <mc:AlternateContent xmlns:mc="http://schemas.openxmlformats.org/markup-compatibility/2006" xmlns:a14="http://schemas.microsoft.com/office/drawing/2010/main">
        <mc:Choice Requires="a14">
          <p:sp>
            <p:nvSpPr>
              <p:cNvPr id="18536" name="TextBox 18535">
                <a:extLst>
                  <a:ext uri="{FF2B5EF4-FFF2-40B4-BE49-F238E27FC236}">
                    <a16:creationId xmlns:a16="http://schemas.microsoft.com/office/drawing/2014/main" id="{5251D5A1-A1FE-7679-6CEF-8C8C3A10D9C2}"/>
                  </a:ext>
                </a:extLst>
              </p:cNvPr>
              <p:cNvSpPr txBox="1"/>
              <p:nvPr/>
            </p:nvSpPr>
            <p:spPr>
              <a:xfrm>
                <a:off x="5654713" y="4968024"/>
                <a:ext cx="4590660" cy="553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00B050"/>
                          </a:solidFill>
                          <a:latin typeface="Cambria Math" panose="02040503050406030204" pitchFamily="18" charset="0"/>
                        </a:rPr>
                        <m:t>𝒌</m:t>
                      </m:r>
                      <m:r>
                        <a:rPr lang="en-GB" sz="1600" b="1" i="0">
                          <a:solidFill>
                            <a:srgbClr val="00B050"/>
                          </a:solidFill>
                          <a:latin typeface="Cambria Math" panose="02040503050406030204" pitchFamily="18" charset="0"/>
                        </a:rPr>
                        <m:t>=</m:t>
                      </m:r>
                      <m:f>
                        <m:fPr>
                          <m:ctrlPr>
                            <a:rPr lang="en-GB" sz="1600" b="1" i="1">
                              <a:solidFill>
                                <a:srgbClr val="00B050"/>
                              </a:solidFill>
                              <a:latin typeface="Cambria Math" panose="02040503050406030204" pitchFamily="18" charset="0"/>
                            </a:rPr>
                          </m:ctrlPr>
                        </m:fPr>
                        <m:num>
                          <m:r>
                            <a:rPr lang="en-GB" sz="1600" b="1" i="0">
                              <a:solidFill>
                                <a:srgbClr val="00B050"/>
                              </a:solidFill>
                              <a:latin typeface="Cambria Math" panose="02040503050406030204" pitchFamily="18" charset="0"/>
                            </a:rPr>
                            <m:t>𝟏</m:t>
                          </m:r>
                        </m:num>
                        <m:den>
                          <m:r>
                            <a:rPr lang="en-GB" sz="1600" b="1" i="0">
                              <a:solidFill>
                                <a:srgbClr val="00B050"/>
                              </a:solidFill>
                              <a:latin typeface="Cambria Math" panose="02040503050406030204" pitchFamily="18" charset="0"/>
                            </a:rPr>
                            <m:t>𝟐</m:t>
                          </m:r>
                        </m:den>
                      </m:f>
                      <m:d>
                        <m:dPr>
                          <m:ctrlPr>
                            <a:rPr lang="en-GB" sz="1600" b="1" i="1">
                              <a:solidFill>
                                <a:srgbClr val="00B050"/>
                              </a:solidFill>
                              <a:latin typeface="Cambria Math" panose="02040503050406030204" pitchFamily="18" charset="0"/>
                            </a:rPr>
                          </m:ctrlPr>
                        </m:dPr>
                        <m:e>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𝒏</m:t>
                              </m:r>
                            </m:sub>
                          </m:sSub>
                          <m:r>
                            <a:rPr lang="en-GB" sz="1600" b="1" i="0">
                              <a:solidFill>
                                <a:srgbClr val="00B050"/>
                              </a:solidFill>
                              <a:latin typeface="Cambria Math" panose="02040503050406030204" pitchFamily="18" charset="0"/>
                            </a:rPr>
                            <m:t>+</m:t>
                          </m:r>
                          <m:r>
                            <a:rPr lang="en-GB" sz="1600" b="1" i="0">
                              <a:solidFill>
                                <a:srgbClr val="00B050"/>
                              </a:solidFill>
                              <a:latin typeface="Cambria Math" panose="02040503050406030204" pitchFamily="18" charset="0"/>
                            </a:rPr>
                            <m:t>𝟐</m:t>
                          </m:r>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𝒑</m:t>
                              </m:r>
                            </m:sub>
                          </m:sSub>
                        </m:e>
                      </m:d>
                    </m:oMath>
                  </m:oMathPara>
                </a14:m>
                <a:endParaRPr lang="en-GB" b="1">
                  <a:solidFill>
                    <a:srgbClr val="00B050"/>
                  </a:solidFill>
                </a:endParaRPr>
              </a:p>
            </p:txBody>
          </p:sp>
        </mc:Choice>
        <mc:Fallback xmlns="">
          <p:sp>
            <p:nvSpPr>
              <p:cNvPr id="18536" name="TextBox 18535">
                <a:extLst>
                  <a:ext uri="{FF2B5EF4-FFF2-40B4-BE49-F238E27FC236}">
                    <a16:creationId xmlns:a16="http://schemas.microsoft.com/office/drawing/2014/main" id="{5251D5A1-A1FE-7679-6CEF-8C8C3A10D9C2}"/>
                  </a:ext>
                </a:extLst>
              </p:cNvPr>
              <p:cNvSpPr txBox="1">
                <a:spLocks noRot="1" noChangeAspect="1" noMove="1" noResize="1" noEditPoints="1" noAdjustHandles="1" noChangeArrowheads="1" noChangeShapeType="1" noTextEdit="1"/>
              </p:cNvSpPr>
              <p:nvPr/>
            </p:nvSpPr>
            <p:spPr>
              <a:xfrm>
                <a:off x="5654713" y="4968024"/>
                <a:ext cx="4590660" cy="553357"/>
              </a:xfrm>
              <a:prstGeom prst="rect">
                <a:avLst/>
              </a:prstGeom>
              <a:blipFill>
                <a:blip r:embed="rId5"/>
                <a:stretch>
                  <a:fillRect/>
                </a:stretch>
              </a:blipFill>
            </p:spPr>
            <p:txBody>
              <a:bodyPr/>
              <a:lstStyle/>
              <a:p>
                <a:r>
                  <a:rPr lang="en-GB">
                    <a:noFill/>
                  </a:rPr>
                  <a:t> </a:t>
                </a:r>
              </a:p>
            </p:txBody>
          </p:sp>
        </mc:Fallback>
      </mc:AlternateContent>
      <p:grpSp>
        <p:nvGrpSpPr>
          <p:cNvPr id="16" name="Group 15">
            <a:extLst>
              <a:ext uri="{FF2B5EF4-FFF2-40B4-BE49-F238E27FC236}">
                <a16:creationId xmlns:a16="http://schemas.microsoft.com/office/drawing/2014/main" id="{5341F44C-4A71-D3A0-2252-715B067CA726}"/>
              </a:ext>
            </a:extLst>
          </p:cNvPr>
          <p:cNvGrpSpPr/>
          <p:nvPr/>
        </p:nvGrpSpPr>
        <p:grpSpPr>
          <a:xfrm>
            <a:off x="2046014" y="3930510"/>
            <a:ext cx="3611188" cy="2649677"/>
            <a:chOff x="2032802" y="3875602"/>
            <a:chExt cx="3611188" cy="2649677"/>
          </a:xfrm>
        </p:grpSpPr>
        <p:pic>
          <p:nvPicPr>
            <p:cNvPr id="18529" name="Picture 18528">
              <a:extLst>
                <a:ext uri="{FF2B5EF4-FFF2-40B4-BE49-F238E27FC236}">
                  <a16:creationId xmlns:a16="http://schemas.microsoft.com/office/drawing/2014/main" id="{0EDCC86A-E6C9-1E73-D2D3-5CD9CABE3AEE}"/>
                </a:ext>
              </a:extLst>
            </p:cNvPr>
            <p:cNvPicPr>
              <a:picLocks noChangeAspect="1"/>
            </p:cNvPicPr>
            <p:nvPr/>
          </p:nvPicPr>
          <p:blipFill rotWithShape="1">
            <a:blip r:embed="rId4"/>
            <a:srcRect r="49248"/>
            <a:stretch/>
          </p:blipFill>
          <p:spPr>
            <a:xfrm>
              <a:off x="2032802" y="3875602"/>
              <a:ext cx="3611188" cy="264967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AA979-620E-1606-A896-713883BFF424}"/>
                    </a:ext>
                  </a:extLst>
                </p:cNvPr>
                <p:cNvSpPr txBox="1"/>
                <p:nvPr/>
              </p:nvSpPr>
              <p:spPr>
                <a:xfrm rot="18900207">
                  <a:off x="3504109" y="4122836"/>
                  <a:ext cx="3238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smtClean="0">
                            <a:latin typeface="Cambria Math" panose="02040503050406030204" pitchFamily="18" charset="0"/>
                          </a:rPr>
                          <m:t>2</m:t>
                        </m:r>
                      </m:oMath>
                    </m:oMathPara>
                  </a14:m>
                  <a:endParaRPr lang="en-GB" sz="1400"/>
                </a:p>
              </p:txBody>
            </p:sp>
          </mc:Choice>
          <mc:Fallback xmlns="">
            <p:sp>
              <p:nvSpPr>
                <p:cNvPr id="15" name="TextBox 14">
                  <a:extLst>
                    <a:ext uri="{FF2B5EF4-FFF2-40B4-BE49-F238E27FC236}">
                      <a16:creationId xmlns:a16="http://schemas.microsoft.com/office/drawing/2014/main" id="{6CDAA979-620E-1606-A896-713883BFF424}"/>
                    </a:ext>
                  </a:extLst>
                </p:cNvPr>
                <p:cNvSpPr txBox="1">
                  <a:spLocks noRot="1" noChangeAspect="1" noMove="1" noResize="1" noEditPoints="1" noAdjustHandles="1" noChangeArrowheads="1" noChangeShapeType="1" noTextEdit="1"/>
                </p:cNvSpPr>
                <p:nvPr/>
              </p:nvSpPr>
              <p:spPr>
                <a:xfrm rot="18900207">
                  <a:off x="3504109" y="4122836"/>
                  <a:ext cx="323850" cy="307777"/>
                </a:xfrm>
                <a:prstGeom prst="rect">
                  <a:avLst/>
                </a:prstGeom>
                <a:blipFill>
                  <a:blip r:embed="rId6"/>
                  <a:stretch>
                    <a:fillRect/>
                  </a:stretch>
                </a:blipFill>
              </p:spPr>
              <p:txBody>
                <a:bodyPr/>
                <a:lstStyle/>
                <a:p>
                  <a:r>
                    <a:rPr lang="en-GB">
                      <a:noFill/>
                    </a:rPr>
                    <a:t> </a:t>
                  </a:r>
                </a:p>
              </p:txBody>
            </p:sp>
          </mc:Fallback>
        </mc:AlternateContent>
      </p:grpSp>
      <p:pic>
        <p:nvPicPr>
          <p:cNvPr id="2" name="Picture 1">
            <a:extLst>
              <a:ext uri="{FF2B5EF4-FFF2-40B4-BE49-F238E27FC236}">
                <a16:creationId xmlns:a16="http://schemas.microsoft.com/office/drawing/2014/main" id="{81A67F73-F84A-15ED-6954-439A724EEEDD}"/>
              </a:ext>
            </a:extLst>
          </p:cNvPr>
          <p:cNvPicPr>
            <a:picLocks noChangeAspect="1"/>
          </p:cNvPicPr>
          <p:nvPr/>
        </p:nvPicPr>
        <p:blipFill rotWithShape="1">
          <a:blip r:embed="rId7"/>
          <a:srcRect l="43681" t="2669" r="43161" b="72512"/>
          <a:stretch/>
        </p:blipFill>
        <p:spPr>
          <a:xfrm>
            <a:off x="6512669" y="1477526"/>
            <a:ext cx="491741" cy="551160"/>
          </a:xfrm>
          <a:prstGeom prst="rect">
            <a:avLst/>
          </a:prstGeom>
        </p:spPr>
      </p:pic>
      <p:pic>
        <p:nvPicPr>
          <p:cNvPr id="3" name="Picture 2">
            <a:extLst>
              <a:ext uri="{FF2B5EF4-FFF2-40B4-BE49-F238E27FC236}">
                <a16:creationId xmlns:a16="http://schemas.microsoft.com/office/drawing/2014/main" id="{0F2250AC-0473-BB55-F811-C4D8B8BE792F}"/>
              </a:ext>
            </a:extLst>
          </p:cNvPr>
          <p:cNvPicPr>
            <a:picLocks noChangeAspect="1"/>
          </p:cNvPicPr>
          <p:nvPr/>
        </p:nvPicPr>
        <p:blipFill rotWithShape="1">
          <a:blip r:embed="rId8"/>
          <a:srcRect t="50223"/>
          <a:stretch/>
        </p:blipFill>
        <p:spPr>
          <a:xfrm>
            <a:off x="4866360" y="2545337"/>
            <a:ext cx="3737157" cy="1105385"/>
          </a:xfrm>
          <a:prstGeom prst="rect">
            <a:avLst/>
          </a:prstGeom>
        </p:spPr>
      </p:pic>
      <p:pic>
        <p:nvPicPr>
          <p:cNvPr id="4" name="Picture 3">
            <a:extLst>
              <a:ext uri="{FF2B5EF4-FFF2-40B4-BE49-F238E27FC236}">
                <a16:creationId xmlns:a16="http://schemas.microsoft.com/office/drawing/2014/main" id="{20A4ADB1-5F1F-F300-B514-D011102E738D}"/>
              </a:ext>
            </a:extLst>
          </p:cNvPr>
          <p:cNvPicPr>
            <a:picLocks noChangeAspect="1"/>
          </p:cNvPicPr>
          <p:nvPr/>
        </p:nvPicPr>
        <p:blipFill rotWithShape="1">
          <a:blip r:embed="rId9"/>
          <a:srcRect l="45340" t="20036" r="45066" b="6090"/>
          <a:stretch/>
        </p:blipFill>
        <p:spPr>
          <a:xfrm>
            <a:off x="6575160" y="1870393"/>
            <a:ext cx="358562" cy="1640504"/>
          </a:xfrm>
          <a:prstGeom prst="rect">
            <a:avLst/>
          </a:prstGeom>
        </p:spPr>
      </p:pic>
      <p:sp>
        <p:nvSpPr>
          <p:cNvPr id="6" name="Rectangle 5">
            <a:extLst>
              <a:ext uri="{FF2B5EF4-FFF2-40B4-BE49-F238E27FC236}">
                <a16:creationId xmlns:a16="http://schemas.microsoft.com/office/drawing/2014/main" id="{8D660D24-0BB5-8FEF-4A8E-4B2F606FE53A}"/>
              </a:ext>
            </a:extLst>
          </p:cNvPr>
          <p:cNvSpPr/>
          <p:nvPr/>
        </p:nvSpPr>
        <p:spPr>
          <a:xfrm rot="19786738">
            <a:off x="5099447" y="2100878"/>
            <a:ext cx="1751393" cy="409784"/>
          </a:xfrm>
          <a:prstGeom prst="rect">
            <a:avLst/>
          </a:prstGeom>
          <a:blipFill dpi="0" rotWithShape="1">
            <a:blip r:embed="rId10"/>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04E3F4-3E2E-C1DE-F01F-E1C186D848CA}"/>
              </a:ext>
            </a:extLst>
          </p:cNvPr>
          <p:cNvSpPr/>
          <p:nvPr/>
        </p:nvSpPr>
        <p:spPr>
          <a:xfrm rot="2046287">
            <a:off x="6668216" y="2100585"/>
            <a:ext cx="1734156" cy="409784"/>
          </a:xfrm>
          <a:prstGeom prst="rect">
            <a:avLst/>
          </a:prstGeom>
          <a:blipFill dpi="0" rotWithShape="1">
            <a:blip r:embed="rId10"/>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60B840-272C-E273-0D65-4DDD472AA231}"/>
                  </a:ext>
                </a:extLst>
              </p:cNvPr>
              <p:cNvSpPr txBox="1"/>
              <p:nvPr/>
            </p:nvSpPr>
            <p:spPr>
              <a:xfrm>
                <a:off x="6915283" y="2704964"/>
                <a:ext cx="713989" cy="4620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smtClean="0">
                          <a:solidFill>
                            <a:srgbClr val="FF0000"/>
                          </a:solidFill>
                          <a:latin typeface="Cambria Math" panose="02040503050406030204" pitchFamily="18" charset="0"/>
                        </a:rPr>
                        <m:t>2</m:t>
                      </m:r>
                      <m:sSub>
                        <m:sSubPr>
                          <m:ctrlPr>
                            <a:rPr lang="en-GB" sz="1600" i="1">
                              <a:solidFill>
                                <a:srgbClr val="FF0000"/>
                              </a:solidFill>
                              <a:latin typeface="Cambria Math" panose="02040503050406030204" pitchFamily="18" charset="0"/>
                            </a:rPr>
                          </m:ctrlPr>
                        </m:sSubPr>
                        <m:e>
                          <m:r>
                            <a:rPr lang="en-GB" sz="1600" i="1">
                              <a:solidFill>
                                <a:srgbClr val="FF0000"/>
                              </a:solidFill>
                              <a:latin typeface="Cambria Math" panose="02040503050406030204" pitchFamily="18" charset="0"/>
                            </a:rPr>
                            <m:t>𝑘</m:t>
                          </m:r>
                        </m:e>
                        <m:sub>
                          <m:r>
                            <a:rPr lang="en-GB" sz="1600" i="1">
                              <a:solidFill>
                                <a:srgbClr val="FF0000"/>
                              </a:solidFill>
                              <a:latin typeface="Cambria Math" panose="02040503050406030204" pitchFamily="18" charset="0"/>
                            </a:rPr>
                            <m:t>𝑝</m:t>
                          </m:r>
                        </m:sub>
                      </m:sSub>
                    </m:oMath>
                  </m:oMathPara>
                </a14:m>
                <a:endParaRPr lang="en-GB" sz="1600">
                  <a:solidFill>
                    <a:srgbClr val="FF0000"/>
                  </a:solidFill>
                </a:endParaRPr>
              </a:p>
            </p:txBody>
          </p:sp>
        </mc:Choice>
        <mc:Fallback xmlns="">
          <p:sp>
            <p:nvSpPr>
              <p:cNvPr id="13" name="TextBox 12">
                <a:extLst>
                  <a:ext uri="{FF2B5EF4-FFF2-40B4-BE49-F238E27FC236}">
                    <a16:creationId xmlns:a16="http://schemas.microsoft.com/office/drawing/2014/main" id="{1860B840-272C-E273-0D65-4DDD472AA231}"/>
                  </a:ext>
                </a:extLst>
              </p:cNvPr>
              <p:cNvSpPr txBox="1">
                <a:spLocks noRot="1" noChangeAspect="1" noMove="1" noResize="1" noEditPoints="1" noAdjustHandles="1" noChangeArrowheads="1" noChangeShapeType="1" noTextEdit="1"/>
              </p:cNvSpPr>
              <p:nvPr/>
            </p:nvSpPr>
            <p:spPr>
              <a:xfrm>
                <a:off x="6915283" y="2704964"/>
                <a:ext cx="713989" cy="462079"/>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84625A-F6D9-C90D-5DAB-FAFCCBCA5DB6}"/>
                  </a:ext>
                </a:extLst>
              </p:cNvPr>
              <p:cNvSpPr txBox="1"/>
              <p:nvPr/>
            </p:nvSpPr>
            <p:spPr>
              <a:xfrm>
                <a:off x="5306949" y="1512811"/>
                <a:ext cx="847349" cy="7151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smtClean="0">
                              <a:solidFill>
                                <a:srgbClr val="0000FF"/>
                              </a:solidFill>
                              <a:latin typeface="Cambria Math" panose="02040503050406030204" pitchFamily="18" charset="0"/>
                            </a:rPr>
                          </m:ctrlPr>
                        </m:fPr>
                        <m:num>
                          <m:r>
                            <a:rPr lang="en-GB" sz="1600">
                              <a:solidFill>
                                <a:srgbClr val="0000FF"/>
                              </a:solidFill>
                              <a:latin typeface="Cambria Math" panose="02040503050406030204" pitchFamily="18" charset="0"/>
                            </a:rPr>
                            <m:t>1</m:t>
                          </m:r>
                        </m:num>
                        <m:den>
                          <m:r>
                            <a:rPr lang="en-GB" sz="1600" i="0">
                              <a:solidFill>
                                <a:srgbClr val="0000FF"/>
                              </a:solidFill>
                              <a:latin typeface="Cambria Math" panose="02040503050406030204" pitchFamily="18" charset="0"/>
                            </a:rPr>
                            <m:t>2</m:t>
                          </m:r>
                        </m:den>
                      </m:f>
                      <m:sSub>
                        <m:sSubPr>
                          <m:ctrlPr>
                            <a:rPr lang="en-GB" sz="1600" i="1">
                              <a:solidFill>
                                <a:srgbClr val="0000FF"/>
                              </a:solidFill>
                              <a:latin typeface="Cambria Math" panose="02040503050406030204" pitchFamily="18" charset="0"/>
                            </a:rPr>
                          </m:ctrlPr>
                        </m:sSubPr>
                        <m:e>
                          <m:r>
                            <a:rPr lang="en-GB" sz="1600" i="1">
                              <a:solidFill>
                                <a:srgbClr val="0000FF"/>
                              </a:solidFill>
                              <a:latin typeface="Cambria Math" panose="02040503050406030204" pitchFamily="18" charset="0"/>
                            </a:rPr>
                            <m:t>𝑘</m:t>
                          </m:r>
                        </m:e>
                        <m:sub>
                          <m:r>
                            <a:rPr lang="en-GB" sz="1600" i="1">
                              <a:solidFill>
                                <a:srgbClr val="0000FF"/>
                              </a:solidFill>
                              <a:latin typeface="Cambria Math" panose="02040503050406030204" pitchFamily="18" charset="0"/>
                            </a:rPr>
                            <m:t>𝑛</m:t>
                          </m:r>
                        </m:sub>
                      </m:sSub>
                    </m:oMath>
                  </m:oMathPara>
                </a14:m>
                <a:endParaRPr lang="en-GB" sz="1600">
                  <a:solidFill>
                    <a:srgbClr val="0000FF"/>
                  </a:solidFill>
                </a:endParaRPr>
              </a:p>
            </p:txBody>
          </p:sp>
        </mc:Choice>
        <mc:Fallback xmlns="">
          <p:sp>
            <p:nvSpPr>
              <p:cNvPr id="18" name="TextBox 17">
                <a:extLst>
                  <a:ext uri="{FF2B5EF4-FFF2-40B4-BE49-F238E27FC236}">
                    <a16:creationId xmlns:a16="http://schemas.microsoft.com/office/drawing/2014/main" id="{DE84625A-F6D9-C90D-5DAB-FAFCCBCA5DB6}"/>
                  </a:ext>
                </a:extLst>
              </p:cNvPr>
              <p:cNvSpPr txBox="1">
                <a:spLocks noRot="1" noChangeAspect="1" noMove="1" noResize="1" noEditPoints="1" noAdjustHandles="1" noChangeArrowheads="1" noChangeShapeType="1" noTextEdit="1"/>
              </p:cNvSpPr>
              <p:nvPr/>
            </p:nvSpPr>
            <p:spPr>
              <a:xfrm>
                <a:off x="5306949" y="1512811"/>
                <a:ext cx="847349" cy="71516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D9E4EC9-6CB7-2D71-CA13-D0D5E39F28E9}"/>
                  </a:ext>
                </a:extLst>
              </p:cNvPr>
              <p:cNvSpPr txBox="1"/>
              <p:nvPr/>
            </p:nvSpPr>
            <p:spPr>
              <a:xfrm>
                <a:off x="7610831" y="1515593"/>
                <a:ext cx="847349" cy="7151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smtClean="0">
                              <a:solidFill>
                                <a:srgbClr val="0000FF"/>
                              </a:solidFill>
                              <a:latin typeface="Cambria Math" panose="02040503050406030204" pitchFamily="18" charset="0"/>
                            </a:rPr>
                          </m:ctrlPr>
                        </m:fPr>
                        <m:num>
                          <m:r>
                            <a:rPr lang="en-GB" sz="1600">
                              <a:solidFill>
                                <a:srgbClr val="0000FF"/>
                              </a:solidFill>
                              <a:latin typeface="Cambria Math" panose="02040503050406030204" pitchFamily="18" charset="0"/>
                            </a:rPr>
                            <m:t>1</m:t>
                          </m:r>
                        </m:num>
                        <m:den>
                          <m:r>
                            <a:rPr lang="en-GB" sz="1600" i="0">
                              <a:solidFill>
                                <a:srgbClr val="0000FF"/>
                              </a:solidFill>
                              <a:latin typeface="Cambria Math" panose="02040503050406030204" pitchFamily="18" charset="0"/>
                            </a:rPr>
                            <m:t>2</m:t>
                          </m:r>
                        </m:den>
                      </m:f>
                      <m:sSub>
                        <m:sSubPr>
                          <m:ctrlPr>
                            <a:rPr lang="en-GB" sz="1600" i="1">
                              <a:solidFill>
                                <a:srgbClr val="0000FF"/>
                              </a:solidFill>
                              <a:latin typeface="Cambria Math" panose="02040503050406030204" pitchFamily="18" charset="0"/>
                            </a:rPr>
                          </m:ctrlPr>
                        </m:sSubPr>
                        <m:e>
                          <m:r>
                            <a:rPr lang="en-GB" sz="1600" i="1">
                              <a:solidFill>
                                <a:srgbClr val="0000FF"/>
                              </a:solidFill>
                              <a:latin typeface="Cambria Math" panose="02040503050406030204" pitchFamily="18" charset="0"/>
                            </a:rPr>
                            <m:t>𝑘</m:t>
                          </m:r>
                        </m:e>
                        <m:sub>
                          <m:r>
                            <a:rPr lang="en-GB" sz="1600" i="1">
                              <a:solidFill>
                                <a:srgbClr val="0000FF"/>
                              </a:solidFill>
                              <a:latin typeface="Cambria Math" panose="02040503050406030204" pitchFamily="18" charset="0"/>
                            </a:rPr>
                            <m:t>𝑛</m:t>
                          </m:r>
                        </m:sub>
                      </m:sSub>
                    </m:oMath>
                  </m:oMathPara>
                </a14:m>
                <a:endParaRPr lang="en-GB" sz="1600">
                  <a:solidFill>
                    <a:srgbClr val="0000FF"/>
                  </a:solidFill>
                </a:endParaRPr>
              </a:p>
            </p:txBody>
          </p:sp>
        </mc:Choice>
        <mc:Fallback xmlns="">
          <p:sp>
            <p:nvSpPr>
              <p:cNvPr id="19" name="TextBox 18">
                <a:extLst>
                  <a:ext uri="{FF2B5EF4-FFF2-40B4-BE49-F238E27FC236}">
                    <a16:creationId xmlns:a16="http://schemas.microsoft.com/office/drawing/2014/main" id="{2D9E4EC9-6CB7-2D71-CA13-D0D5E39F28E9}"/>
                  </a:ext>
                </a:extLst>
              </p:cNvPr>
              <p:cNvSpPr txBox="1">
                <a:spLocks noRot="1" noChangeAspect="1" noMove="1" noResize="1" noEditPoints="1" noAdjustHandles="1" noChangeArrowheads="1" noChangeShapeType="1" noTextEdit="1"/>
              </p:cNvSpPr>
              <p:nvPr/>
            </p:nvSpPr>
            <p:spPr>
              <a:xfrm>
                <a:off x="7610831" y="1515593"/>
                <a:ext cx="847349" cy="715161"/>
              </a:xfrm>
              <a:prstGeom prst="rect">
                <a:avLst/>
              </a:prstGeom>
              <a:blipFill>
                <a:blip r:embed="rId13"/>
                <a:stretch>
                  <a:fillRect/>
                </a:stretch>
              </a:blipFill>
            </p:spPr>
            <p:txBody>
              <a:bodyPr/>
              <a:lstStyle/>
              <a:p>
                <a:r>
                  <a:rPr lang="en-GB">
                    <a:noFill/>
                  </a:rPr>
                  <a:t> </a:t>
                </a:r>
              </a:p>
            </p:txBody>
          </p:sp>
        </mc:Fallback>
      </mc:AlternateContent>
      <p:cxnSp>
        <p:nvCxnSpPr>
          <p:cNvPr id="21" name="Straight Connector 20">
            <a:extLst>
              <a:ext uri="{FF2B5EF4-FFF2-40B4-BE49-F238E27FC236}">
                <a16:creationId xmlns:a16="http://schemas.microsoft.com/office/drawing/2014/main" id="{B46FD9A8-B0CB-76B5-DF1D-8E83EA75FBD5}"/>
              </a:ext>
            </a:extLst>
          </p:cNvPr>
          <p:cNvCxnSpPr/>
          <p:nvPr/>
        </p:nvCxnSpPr>
        <p:spPr>
          <a:xfrm flipV="1">
            <a:off x="2343150" y="4108318"/>
            <a:ext cx="1771650" cy="16701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9F61B9AD-7320-F91E-9F2F-69510576BEDD}"/>
              </a:ext>
            </a:extLst>
          </p:cNvPr>
          <p:cNvGrpSpPr/>
          <p:nvPr/>
        </p:nvGrpSpPr>
        <p:grpSpPr>
          <a:xfrm>
            <a:off x="2343150" y="4483100"/>
            <a:ext cx="2905557" cy="1808163"/>
            <a:chOff x="2343150" y="4483100"/>
            <a:chExt cx="2905557" cy="1808163"/>
          </a:xfrm>
        </p:grpSpPr>
        <p:cxnSp>
          <p:nvCxnSpPr>
            <p:cNvPr id="22" name="Straight Connector 21">
              <a:extLst>
                <a:ext uri="{FF2B5EF4-FFF2-40B4-BE49-F238E27FC236}">
                  <a16:creationId xmlns:a16="http://schemas.microsoft.com/office/drawing/2014/main" id="{036DA6AD-0E37-5E4C-C89A-D289AC557E8F}"/>
                </a:ext>
              </a:extLst>
            </p:cNvPr>
            <p:cNvCxnSpPr>
              <a:cxnSpLocks/>
            </p:cNvCxnSpPr>
            <p:nvPr/>
          </p:nvCxnSpPr>
          <p:spPr>
            <a:xfrm flipV="1">
              <a:off x="2343150" y="4483100"/>
              <a:ext cx="438150" cy="1282006"/>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3C98D7C-990C-497D-ED5D-011FC90C2645}"/>
                </a:ext>
              </a:extLst>
            </p:cNvPr>
            <p:cNvCxnSpPr>
              <a:cxnSpLocks/>
            </p:cNvCxnSpPr>
            <p:nvPr/>
          </p:nvCxnSpPr>
          <p:spPr>
            <a:xfrm flipH="1" flipV="1">
              <a:off x="2781300" y="4483100"/>
              <a:ext cx="1988344" cy="18081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75654E2-C805-EF71-44CA-A54666EAA136}"/>
                </a:ext>
              </a:extLst>
            </p:cNvPr>
            <p:cNvCxnSpPr>
              <a:cxnSpLocks/>
            </p:cNvCxnSpPr>
            <p:nvPr/>
          </p:nvCxnSpPr>
          <p:spPr>
            <a:xfrm flipV="1">
              <a:off x="4769644" y="5778500"/>
              <a:ext cx="479063" cy="5127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F0B86DD6-4F12-2847-C75E-6EF895C77F19}"/>
              </a:ext>
            </a:extLst>
          </p:cNvPr>
          <p:cNvGrpSpPr/>
          <p:nvPr/>
        </p:nvGrpSpPr>
        <p:grpSpPr>
          <a:xfrm>
            <a:off x="6522540" y="4108318"/>
            <a:ext cx="2309091" cy="1670182"/>
            <a:chOff x="6522540" y="4108318"/>
            <a:chExt cx="2309091" cy="1670182"/>
          </a:xfrm>
        </p:grpSpPr>
        <p:cxnSp>
          <p:nvCxnSpPr>
            <p:cNvPr id="35" name="Straight Connector 34">
              <a:extLst>
                <a:ext uri="{FF2B5EF4-FFF2-40B4-BE49-F238E27FC236}">
                  <a16:creationId xmlns:a16="http://schemas.microsoft.com/office/drawing/2014/main" id="{8574FE38-97C9-F335-BA3A-9DB635549C70}"/>
                </a:ext>
              </a:extLst>
            </p:cNvPr>
            <p:cNvCxnSpPr>
              <a:cxnSpLocks/>
            </p:cNvCxnSpPr>
            <p:nvPr/>
          </p:nvCxnSpPr>
          <p:spPr>
            <a:xfrm flipV="1">
              <a:off x="6522540" y="4779518"/>
              <a:ext cx="481510" cy="998982"/>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2FCC9B5-B669-E8A5-5749-E2EE1C5A1C06}"/>
                </a:ext>
              </a:extLst>
            </p:cNvPr>
            <p:cNvCxnSpPr>
              <a:cxnSpLocks/>
            </p:cNvCxnSpPr>
            <p:nvPr/>
          </p:nvCxnSpPr>
          <p:spPr>
            <a:xfrm>
              <a:off x="7004050" y="4779518"/>
              <a:ext cx="1517650" cy="1805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06FC721-EE49-0B09-6FF7-65E6A1D7210C}"/>
                </a:ext>
              </a:extLst>
            </p:cNvPr>
            <p:cNvCxnSpPr>
              <a:cxnSpLocks/>
            </p:cNvCxnSpPr>
            <p:nvPr/>
          </p:nvCxnSpPr>
          <p:spPr>
            <a:xfrm flipV="1">
              <a:off x="8521700" y="4108318"/>
              <a:ext cx="309931" cy="68990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729E3CC6-1EF1-9099-69EE-45D578591FC9}"/>
              </a:ext>
            </a:extLst>
          </p:cNvPr>
          <p:cNvGrpSpPr/>
          <p:nvPr/>
        </p:nvGrpSpPr>
        <p:grpSpPr>
          <a:xfrm>
            <a:off x="2495549" y="1236509"/>
            <a:ext cx="2274778" cy="2366904"/>
            <a:chOff x="2495549" y="1566709"/>
            <a:chExt cx="2274778" cy="2366904"/>
          </a:xfrm>
        </p:grpSpPr>
        <p:sp>
          <p:nvSpPr>
            <p:cNvPr id="34" name="Rectangle 33">
              <a:extLst>
                <a:ext uri="{FF2B5EF4-FFF2-40B4-BE49-F238E27FC236}">
                  <a16:creationId xmlns:a16="http://schemas.microsoft.com/office/drawing/2014/main" id="{27CC8EE7-9A78-2BED-264D-BAD8B03BA6D7}"/>
                </a:ext>
              </a:extLst>
            </p:cNvPr>
            <p:cNvSpPr/>
            <p:nvPr/>
          </p:nvSpPr>
          <p:spPr>
            <a:xfrm>
              <a:off x="2495549" y="1566709"/>
              <a:ext cx="1844427" cy="2366904"/>
            </a:xfrm>
            <a:prstGeom prst="rect">
              <a:avLst/>
            </a:prstGeom>
            <a:noFill/>
            <a:ln w="19050">
              <a:solidFill>
                <a:srgbClr val="00B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9568A73-37BF-2B8F-6E02-E3A18F48E84F}"/>
                    </a:ext>
                  </a:extLst>
                </p:cNvPr>
                <p:cNvSpPr txBox="1"/>
                <p:nvPr/>
              </p:nvSpPr>
              <p:spPr>
                <a:xfrm>
                  <a:off x="4311540" y="3518885"/>
                  <a:ext cx="4587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i="1" smtClean="0">
                            <a:solidFill>
                              <a:srgbClr val="00B050"/>
                            </a:solidFill>
                            <a:latin typeface="Cambria Math" panose="02040503050406030204" pitchFamily="18" charset="0"/>
                          </a:rPr>
                          <m:t>𝑘</m:t>
                        </m:r>
                      </m:oMath>
                    </m:oMathPara>
                  </a14:m>
                  <a:endParaRPr lang="en-GB" sz="1600">
                    <a:solidFill>
                      <a:srgbClr val="00B050"/>
                    </a:solidFill>
                  </a:endParaRPr>
                </a:p>
              </p:txBody>
            </p:sp>
          </mc:Choice>
          <mc:Fallback xmlns="">
            <p:sp>
              <p:nvSpPr>
                <p:cNvPr id="45" name="TextBox 44">
                  <a:extLst>
                    <a:ext uri="{FF2B5EF4-FFF2-40B4-BE49-F238E27FC236}">
                      <a16:creationId xmlns:a16="http://schemas.microsoft.com/office/drawing/2014/main" id="{89568A73-37BF-2B8F-6E02-E3A18F48E84F}"/>
                    </a:ext>
                  </a:extLst>
                </p:cNvPr>
                <p:cNvSpPr txBox="1">
                  <a:spLocks noRot="1" noChangeAspect="1" noMove="1" noResize="1" noEditPoints="1" noAdjustHandles="1" noChangeArrowheads="1" noChangeShapeType="1" noTextEdit="1"/>
                </p:cNvSpPr>
                <p:nvPr/>
              </p:nvSpPr>
              <p:spPr>
                <a:xfrm>
                  <a:off x="4311540" y="3518885"/>
                  <a:ext cx="458787" cy="338554"/>
                </a:xfrm>
                <a:prstGeom prst="rect">
                  <a:avLst/>
                </a:prstGeom>
                <a:blipFill>
                  <a:blip r:embed="rId14"/>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23446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31"/>
                                        </p:tgtEl>
                                        <p:attrNameLst>
                                          <p:attrName>style.visibility</p:attrName>
                                        </p:attrNameLst>
                                      </p:cBhvr>
                                      <p:to>
                                        <p:strVal val="visible"/>
                                      </p:to>
                                    </p:set>
                                    <p:animEffect transition="in" filter="fade">
                                      <p:cBhvr>
                                        <p:cTn id="12" dur="500"/>
                                        <p:tgtEl>
                                          <p:spTgt spid="18531"/>
                                        </p:tgtEl>
                                      </p:cBhvr>
                                    </p:animEffect>
                                  </p:childTnLst>
                                </p:cTn>
                              </p:par>
                              <p:par>
                                <p:cTn id="13" presetID="10"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8534"/>
                                        </p:tgtEl>
                                        <p:attrNameLst>
                                          <p:attrName>style.visibility</p:attrName>
                                        </p:attrNameLst>
                                      </p:cBhvr>
                                      <p:to>
                                        <p:strVal val="visible"/>
                                      </p:to>
                                    </p:set>
                                    <p:animEffect transition="in" filter="fade">
                                      <p:cBhvr>
                                        <p:cTn id="23" dur="500"/>
                                        <p:tgtEl>
                                          <p:spTgt spid="185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36"/>
                                        </p:tgtEl>
                                        <p:attrNameLst>
                                          <p:attrName>style.visibility</p:attrName>
                                        </p:attrNameLst>
                                      </p:cBhvr>
                                      <p:to>
                                        <p:strVal val="visible"/>
                                      </p:to>
                                    </p:set>
                                    <p:animEffect transition="in" filter="fade">
                                      <p:cBhvr>
                                        <p:cTn id="41" dur="500"/>
                                        <p:tgtEl>
                                          <p:spTgt spid="1853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6" grpId="0"/>
      <p:bldP spid="6" grpId="0" animBg="1"/>
      <p:bldP spid="9" grpId="0" animBg="1"/>
      <p:bldP spid="13"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4"/>
          <p:cNvSpPr>
            <a:spLocks noChangeArrowheads="1"/>
          </p:cNvSpPr>
          <p:nvPr/>
        </p:nvSpPr>
        <p:spPr bwMode="auto">
          <a:xfrm>
            <a:off x="107950" y="4276725"/>
            <a:ext cx="161131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spcBef>
                <a:spcPts val="600"/>
              </a:spcBef>
              <a:buFontTx/>
              <a:buAutoNum type="arabicPeriod"/>
            </a:pPr>
            <a:r>
              <a:rPr lang="sl-SI" sz="1300">
                <a:solidFill>
                  <a:schemeClr val="bg1"/>
                </a:solidFill>
                <a:latin typeface="Gill Sans MT" pitchFamily="34" charset="-18"/>
              </a:rPr>
              <a:t>Uvod</a:t>
            </a:r>
          </a:p>
          <a:p>
            <a:pPr marL="179388" indent="-179388">
              <a:spcBef>
                <a:spcPts val="600"/>
              </a:spcBef>
              <a:buFontTx/>
              <a:buAutoNum type="arabicPeriod"/>
            </a:pPr>
            <a:r>
              <a:rPr lang="sl-SI" sz="1300">
                <a:solidFill>
                  <a:schemeClr val="bg1"/>
                </a:solidFill>
                <a:latin typeface="Gill Sans MT" pitchFamily="34" charset="-18"/>
              </a:rPr>
              <a:t>Predstavitev problema</a:t>
            </a:r>
          </a:p>
          <a:p>
            <a:pPr marL="179388" indent="-179388">
              <a:spcBef>
                <a:spcPts val="600"/>
              </a:spcBef>
              <a:buFontTx/>
              <a:buAutoNum type="arabicPeriod"/>
            </a:pPr>
            <a:r>
              <a:rPr lang="sl-SI" sz="1300">
                <a:solidFill>
                  <a:srgbClr val="FFFFFF"/>
                </a:solidFill>
                <a:latin typeface="Gill Sans MT" pitchFamily="34" charset="-18"/>
              </a:rPr>
              <a:t>Namen in cilji</a:t>
            </a:r>
          </a:p>
          <a:p>
            <a:pPr marL="179388" indent="-179388">
              <a:spcBef>
                <a:spcPts val="600"/>
              </a:spcBef>
              <a:buFontTx/>
              <a:buAutoNum type="arabicPeriod"/>
            </a:pPr>
            <a:r>
              <a:rPr lang="en-GB" sz="1300" b="1">
                <a:latin typeface="Gill Sans MT" pitchFamily="34" charset="-18"/>
              </a:rPr>
              <a:t>Teoretična izhodišča</a:t>
            </a:r>
            <a:endParaRPr lang="sl-SI" sz="1300" b="1">
              <a:latin typeface="Gill Sans MT" pitchFamily="34" charset="-18"/>
            </a:endParaRPr>
          </a:p>
          <a:p>
            <a:pPr marL="179388" indent="-179388">
              <a:spcBef>
                <a:spcPts val="600"/>
              </a:spcBef>
              <a:buFontTx/>
              <a:buAutoNum type="arabicPeriod"/>
            </a:pPr>
            <a:r>
              <a:rPr lang="en-GB" sz="1300">
                <a:solidFill>
                  <a:srgbClr val="FFFFFF"/>
                </a:solidFill>
                <a:latin typeface="Gill Sans MT" pitchFamily="34" charset="-18"/>
              </a:rPr>
              <a:t>Metode dela</a:t>
            </a:r>
            <a:endParaRPr lang="sl-SI" sz="1300">
              <a:solidFill>
                <a:srgbClr val="FFFFFF"/>
              </a:solidFill>
              <a:latin typeface="Gill Sans MT" pitchFamily="34" charset="-18"/>
            </a:endParaRPr>
          </a:p>
          <a:p>
            <a:pPr marL="179388" indent="-179388">
              <a:spcBef>
                <a:spcPts val="600"/>
              </a:spcBef>
              <a:buFontTx/>
              <a:buAutoNum type="arabicPeriod"/>
            </a:pPr>
            <a:r>
              <a:rPr lang="sl-SI" sz="1300">
                <a:solidFill>
                  <a:srgbClr val="FFFFFF"/>
                </a:solidFill>
                <a:latin typeface="Gill Sans MT" pitchFamily="34" charset="-18"/>
              </a:rPr>
              <a:t>Rezultati</a:t>
            </a:r>
          </a:p>
          <a:p>
            <a:pPr marL="179388" indent="-179388">
              <a:spcBef>
                <a:spcPts val="600"/>
              </a:spcBef>
              <a:buFontTx/>
              <a:buAutoNum type="arabicPeriod"/>
            </a:pPr>
            <a:r>
              <a:rPr lang="sl-SI" sz="1300">
                <a:solidFill>
                  <a:srgbClr val="FFFFFF"/>
                </a:solidFill>
                <a:latin typeface="Gill Sans MT" pitchFamily="34" charset="-18"/>
              </a:rPr>
              <a:t>Zaključek</a:t>
            </a:r>
          </a:p>
          <a:p>
            <a:pPr marL="179388" indent="-179388">
              <a:buFontTx/>
              <a:buAutoNum type="arabicPeriod"/>
            </a:pPr>
            <a:endParaRPr lang="sl-SI" sz="1300">
              <a:solidFill>
                <a:srgbClr val="0000FF"/>
              </a:solidFill>
              <a:latin typeface="Gill Sans MT" pitchFamily="34" charset="-18"/>
            </a:endParaRPr>
          </a:p>
        </p:txBody>
      </p:sp>
      <p:sp>
        <p:nvSpPr>
          <p:cNvPr id="6150" name="Slide Number Placeholder 8"/>
          <p:cNvSpPr>
            <a:spLocks noGrp="1"/>
          </p:cNvSpPr>
          <p:nvPr>
            <p:ph type="sldNum" sz="quarter" idx="12"/>
          </p:nvPr>
        </p:nvSpPr>
        <p:spPr bwMode="auto">
          <a:xfrm>
            <a:off x="6902450" y="64484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5E1454-0E1B-4946-A1D1-E47559F5BE73}" type="slidenum">
              <a:rPr lang="en-US" sz="1400" smtClean="0">
                <a:solidFill>
                  <a:srgbClr val="898989"/>
                </a:solidFill>
                <a:latin typeface="Gill Sans MT" pitchFamily="34" charset="-18"/>
              </a:rPr>
              <a:pPr eaLnBrk="1" hangingPunct="1"/>
              <a:t>9</a:t>
            </a:fld>
            <a:endParaRPr lang="en-US" sz="1400">
              <a:solidFill>
                <a:srgbClr val="898989"/>
              </a:solidFill>
              <a:latin typeface="Gill Sans MT" pitchFamily="34" charset="-18"/>
            </a:endParaRPr>
          </a:p>
        </p:txBody>
      </p:sp>
      <p:sp>
        <p:nvSpPr>
          <p:cNvPr id="8" name="Rectangle 2"/>
          <p:cNvSpPr>
            <a:spLocks/>
          </p:cNvSpPr>
          <p:nvPr/>
        </p:nvSpPr>
        <p:spPr bwMode="auto">
          <a:xfrm>
            <a:off x="2133600" y="444291"/>
            <a:ext cx="6915150" cy="815608"/>
          </a:xfrm>
          <a:prstGeom prst="rect">
            <a:avLst/>
          </a:prstGeom>
          <a:noFill/>
          <a:ln w="12700">
            <a:noFill/>
            <a:miter lim="800000"/>
            <a:headEnd/>
            <a:tailEnd/>
          </a:ln>
        </p:spPr>
        <p:txBody>
          <a:bodyPr lIns="0" tIns="0" rIns="57799" bIns="0">
            <a:spAutoFit/>
          </a:bodyPr>
          <a:lstStyle/>
          <a:p>
            <a:pPr>
              <a:spcBef>
                <a:spcPts val="600"/>
              </a:spcBef>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r>
              <a:rPr lang="en-GB" sz="2400" b="1">
                <a:solidFill>
                  <a:schemeClr val="accent1"/>
                </a:solidFill>
                <a:latin typeface="Gill Sans MT" pitchFamily="34" charset="-18"/>
                <a:sym typeface="HelNeueSloBold" charset="0"/>
              </a:rPr>
              <a:t>Kvazi-ničelna togost (KNT)</a:t>
            </a:r>
          </a:p>
          <a:p>
            <a:pPr marL="342900" indent="-342900">
              <a:spcBef>
                <a:spcPts val="600"/>
              </a:spcBef>
              <a:buFont typeface="Arial" panose="020B0604020202020204" pitchFamily="34" charset="0"/>
              <a:buChar char="•"/>
              <a:tabLst>
                <a:tab pos="50800" algn="l"/>
                <a:tab pos="685800" algn="l"/>
                <a:tab pos="1333500" algn="l"/>
                <a:tab pos="1968500" algn="l"/>
                <a:tab pos="2616200" algn="l"/>
                <a:tab pos="3251200" algn="l"/>
                <a:tab pos="3886200" algn="l"/>
                <a:tab pos="4533900" algn="l"/>
                <a:tab pos="5168900" algn="l"/>
                <a:tab pos="5803900" algn="l"/>
                <a:tab pos="6451600" algn="l"/>
                <a:tab pos="7086600" algn="l"/>
                <a:tab pos="7734300" algn="l"/>
                <a:tab pos="8356600" algn="l"/>
                <a:tab pos="8991600" algn="l"/>
                <a:tab pos="9639300" algn="l"/>
                <a:tab pos="10274300" algn="l"/>
                <a:tab pos="10909300" algn="l"/>
                <a:tab pos="11557000" algn="l"/>
                <a:tab pos="12192000" algn="l"/>
                <a:tab pos="12839700" algn="l"/>
              </a:tabLst>
              <a:defRPr/>
            </a:pPr>
            <a:endParaRPr lang="sl-SI" sz="2400">
              <a:latin typeface="Gill Sans MT" pitchFamily="34" charset="-18"/>
              <a:sym typeface="HelNeueSloBold" charset="0"/>
            </a:endParaRPr>
          </a:p>
        </p:txBody>
      </p:sp>
      <p:pic>
        <p:nvPicPr>
          <p:cNvPr id="18534" name="Picture 18533">
            <a:extLst>
              <a:ext uri="{FF2B5EF4-FFF2-40B4-BE49-F238E27FC236}">
                <a16:creationId xmlns:a16="http://schemas.microsoft.com/office/drawing/2014/main" id="{F6BC2B1D-7CDE-8EFA-F341-C4D20C7B08F7}"/>
              </a:ext>
            </a:extLst>
          </p:cNvPr>
          <p:cNvPicPr>
            <a:picLocks noChangeAspect="1"/>
          </p:cNvPicPr>
          <p:nvPr/>
        </p:nvPicPr>
        <p:blipFill rotWithShape="1">
          <a:blip r:embed="rId3"/>
          <a:srcRect l="53231" r="86"/>
          <a:stretch/>
        </p:blipFill>
        <p:spPr>
          <a:xfrm>
            <a:off x="5822302" y="3900606"/>
            <a:ext cx="3321698" cy="2649677"/>
          </a:xfrm>
          <a:prstGeom prst="rect">
            <a:avLst/>
          </a:prstGeom>
        </p:spPr>
      </p:pic>
      <mc:AlternateContent xmlns:mc="http://schemas.openxmlformats.org/markup-compatibility/2006" xmlns:a14="http://schemas.microsoft.com/office/drawing/2010/main">
        <mc:Choice Requires="a14">
          <p:sp>
            <p:nvSpPr>
              <p:cNvPr id="18536" name="TextBox 18535">
                <a:extLst>
                  <a:ext uri="{FF2B5EF4-FFF2-40B4-BE49-F238E27FC236}">
                    <a16:creationId xmlns:a16="http://schemas.microsoft.com/office/drawing/2014/main" id="{5251D5A1-A1FE-7679-6CEF-8C8C3A10D9C2}"/>
                  </a:ext>
                </a:extLst>
              </p:cNvPr>
              <p:cNvSpPr txBox="1"/>
              <p:nvPr/>
            </p:nvSpPr>
            <p:spPr>
              <a:xfrm>
                <a:off x="5654713" y="4968024"/>
                <a:ext cx="4590660" cy="553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00B050"/>
                          </a:solidFill>
                          <a:latin typeface="Cambria Math" panose="02040503050406030204" pitchFamily="18" charset="0"/>
                        </a:rPr>
                        <m:t>𝒌</m:t>
                      </m:r>
                      <m:r>
                        <a:rPr lang="en-GB" sz="1600" b="1" i="0">
                          <a:solidFill>
                            <a:srgbClr val="00B050"/>
                          </a:solidFill>
                          <a:latin typeface="Cambria Math" panose="02040503050406030204" pitchFamily="18" charset="0"/>
                        </a:rPr>
                        <m:t>=</m:t>
                      </m:r>
                      <m:f>
                        <m:fPr>
                          <m:ctrlPr>
                            <a:rPr lang="en-GB" sz="1600" b="1" i="1">
                              <a:solidFill>
                                <a:srgbClr val="00B050"/>
                              </a:solidFill>
                              <a:latin typeface="Cambria Math" panose="02040503050406030204" pitchFamily="18" charset="0"/>
                            </a:rPr>
                          </m:ctrlPr>
                        </m:fPr>
                        <m:num>
                          <m:r>
                            <a:rPr lang="en-GB" sz="1600" b="1" i="0">
                              <a:solidFill>
                                <a:srgbClr val="00B050"/>
                              </a:solidFill>
                              <a:latin typeface="Cambria Math" panose="02040503050406030204" pitchFamily="18" charset="0"/>
                            </a:rPr>
                            <m:t>𝟏</m:t>
                          </m:r>
                        </m:num>
                        <m:den>
                          <m:r>
                            <a:rPr lang="en-GB" sz="1600" b="1" i="0">
                              <a:solidFill>
                                <a:srgbClr val="00B050"/>
                              </a:solidFill>
                              <a:latin typeface="Cambria Math" panose="02040503050406030204" pitchFamily="18" charset="0"/>
                            </a:rPr>
                            <m:t>𝟐</m:t>
                          </m:r>
                        </m:den>
                      </m:f>
                      <m:d>
                        <m:dPr>
                          <m:ctrlPr>
                            <a:rPr lang="en-GB" sz="1600" b="1" i="1">
                              <a:solidFill>
                                <a:srgbClr val="00B050"/>
                              </a:solidFill>
                              <a:latin typeface="Cambria Math" panose="02040503050406030204" pitchFamily="18" charset="0"/>
                            </a:rPr>
                          </m:ctrlPr>
                        </m:dPr>
                        <m:e>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𝒏</m:t>
                              </m:r>
                            </m:sub>
                          </m:sSub>
                          <m:r>
                            <a:rPr lang="en-GB" sz="1600" b="1" i="0">
                              <a:solidFill>
                                <a:srgbClr val="00B050"/>
                              </a:solidFill>
                              <a:latin typeface="Cambria Math" panose="02040503050406030204" pitchFamily="18" charset="0"/>
                            </a:rPr>
                            <m:t>+</m:t>
                          </m:r>
                          <m:r>
                            <a:rPr lang="en-GB" sz="1600" b="1" i="0">
                              <a:solidFill>
                                <a:srgbClr val="00B050"/>
                              </a:solidFill>
                              <a:latin typeface="Cambria Math" panose="02040503050406030204" pitchFamily="18" charset="0"/>
                            </a:rPr>
                            <m:t>𝟐</m:t>
                          </m:r>
                          <m:sSub>
                            <m:sSubPr>
                              <m:ctrlPr>
                                <a:rPr lang="en-GB" sz="1600" b="1" i="1">
                                  <a:solidFill>
                                    <a:srgbClr val="00B050"/>
                                  </a:solidFill>
                                  <a:latin typeface="Cambria Math" panose="02040503050406030204" pitchFamily="18" charset="0"/>
                                </a:rPr>
                              </m:ctrlPr>
                            </m:sSubPr>
                            <m:e>
                              <m:r>
                                <a:rPr lang="en-GB" sz="1600" b="1" i="1">
                                  <a:solidFill>
                                    <a:srgbClr val="00B050"/>
                                  </a:solidFill>
                                  <a:latin typeface="Cambria Math" panose="02040503050406030204" pitchFamily="18" charset="0"/>
                                </a:rPr>
                                <m:t>𝒌</m:t>
                              </m:r>
                            </m:e>
                            <m:sub>
                              <m:r>
                                <a:rPr lang="en-GB" sz="1600" b="1" i="1">
                                  <a:solidFill>
                                    <a:srgbClr val="00B050"/>
                                  </a:solidFill>
                                  <a:latin typeface="Cambria Math" panose="02040503050406030204" pitchFamily="18" charset="0"/>
                                </a:rPr>
                                <m:t>𝒑</m:t>
                              </m:r>
                            </m:sub>
                          </m:sSub>
                        </m:e>
                      </m:d>
                    </m:oMath>
                  </m:oMathPara>
                </a14:m>
                <a:endParaRPr lang="en-GB" b="1">
                  <a:solidFill>
                    <a:srgbClr val="00B050"/>
                  </a:solidFill>
                </a:endParaRPr>
              </a:p>
            </p:txBody>
          </p:sp>
        </mc:Choice>
        <mc:Fallback xmlns="">
          <p:sp>
            <p:nvSpPr>
              <p:cNvPr id="18536" name="TextBox 18535">
                <a:extLst>
                  <a:ext uri="{FF2B5EF4-FFF2-40B4-BE49-F238E27FC236}">
                    <a16:creationId xmlns:a16="http://schemas.microsoft.com/office/drawing/2014/main" id="{5251D5A1-A1FE-7679-6CEF-8C8C3A10D9C2}"/>
                  </a:ext>
                </a:extLst>
              </p:cNvPr>
              <p:cNvSpPr txBox="1">
                <a:spLocks noRot="1" noChangeAspect="1" noMove="1" noResize="1" noEditPoints="1" noAdjustHandles="1" noChangeArrowheads="1" noChangeShapeType="1" noTextEdit="1"/>
              </p:cNvSpPr>
              <p:nvPr/>
            </p:nvSpPr>
            <p:spPr>
              <a:xfrm>
                <a:off x="5654713" y="4968024"/>
                <a:ext cx="4590660" cy="553357"/>
              </a:xfrm>
              <a:prstGeom prst="rect">
                <a:avLst/>
              </a:prstGeom>
              <a:blipFill>
                <a:blip r:embed="rId4"/>
                <a:stretch>
                  <a:fillRect/>
                </a:stretch>
              </a:blipFill>
            </p:spPr>
            <p:txBody>
              <a:bodyPr/>
              <a:lstStyle/>
              <a:p>
                <a:r>
                  <a:rPr lang="en-GB">
                    <a:noFill/>
                  </a:rPr>
                  <a:t> </a:t>
                </a:r>
              </a:p>
            </p:txBody>
          </p:sp>
        </mc:Fallback>
      </mc:AlternateContent>
      <p:grpSp>
        <p:nvGrpSpPr>
          <p:cNvPr id="16" name="Group 15">
            <a:extLst>
              <a:ext uri="{FF2B5EF4-FFF2-40B4-BE49-F238E27FC236}">
                <a16:creationId xmlns:a16="http://schemas.microsoft.com/office/drawing/2014/main" id="{5341F44C-4A71-D3A0-2252-715B067CA726}"/>
              </a:ext>
            </a:extLst>
          </p:cNvPr>
          <p:cNvGrpSpPr/>
          <p:nvPr/>
        </p:nvGrpSpPr>
        <p:grpSpPr>
          <a:xfrm>
            <a:off x="2046014" y="3930510"/>
            <a:ext cx="3611188" cy="2649677"/>
            <a:chOff x="2032802" y="3875602"/>
            <a:chExt cx="3611188" cy="2649677"/>
          </a:xfrm>
        </p:grpSpPr>
        <p:pic>
          <p:nvPicPr>
            <p:cNvPr id="18529" name="Picture 18528">
              <a:extLst>
                <a:ext uri="{FF2B5EF4-FFF2-40B4-BE49-F238E27FC236}">
                  <a16:creationId xmlns:a16="http://schemas.microsoft.com/office/drawing/2014/main" id="{0EDCC86A-E6C9-1E73-D2D3-5CD9CABE3AEE}"/>
                </a:ext>
              </a:extLst>
            </p:cNvPr>
            <p:cNvPicPr>
              <a:picLocks noChangeAspect="1"/>
            </p:cNvPicPr>
            <p:nvPr/>
          </p:nvPicPr>
          <p:blipFill rotWithShape="1">
            <a:blip r:embed="rId3"/>
            <a:srcRect r="49248"/>
            <a:stretch/>
          </p:blipFill>
          <p:spPr>
            <a:xfrm>
              <a:off x="2032802" y="3875602"/>
              <a:ext cx="3611188" cy="264967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AA979-620E-1606-A896-713883BFF424}"/>
                    </a:ext>
                  </a:extLst>
                </p:cNvPr>
                <p:cNvSpPr txBox="1"/>
                <p:nvPr/>
              </p:nvSpPr>
              <p:spPr>
                <a:xfrm rot="18900207">
                  <a:off x="3504109" y="4122836"/>
                  <a:ext cx="3238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smtClean="0">
                            <a:latin typeface="Cambria Math" panose="02040503050406030204" pitchFamily="18" charset="0"/>
                          </a:rPr>
                          <m:t>2</m:t>
                        </m:r>
                      </m:oMath>
                    </m:oMathPara>
                  </a14:m>
                  <a:endParaRPr lang="en-GB" sz="1400"/>
                </a:p>
              </p:txBody>
            </p:sp>
          </mc:Choice>
          <mc:Fallback xmlns="">
            <p:sp>
              <p:nvSpPr>
                <p:cNvPr id="15" name="TextBox 14">
                  <a:extLst>
                    <a:ext uri="{FF2B5EF4-FFF2-40B4-BE49-F238E27FC236}">
                      <a16:creationId xmlns:a16="http://schemas.microsoft.com/office/drawing/2014/main" id="{6CDAA979-620E-1606-A896-713883BFF424}"/>
                    </a:ext>
                  </a:extLst>
                </p:cNvPr>
                <p:cNvSpPr txBox="1">
                  <a:spLocks noRot="1" noChangeAspect="1" noMove="1" noResize="1" noEditPoints="1" noAdjustHandles="1" noChangeArrowheads="1" noChangeShapeType="1" noTextEdit="1"/>
                </p:cNvSpPr>
                <p:nvPr/>
              </p:nvSpPr>
              <p:spPr>
                <a:xfrm rot="18900207">
                  <a:off x="3504109" y="4122836"/>
                  <a:ext cx="323850" cy="307777"/>
                </a:xfrm>
                <a:prstGeom prst="rect">
                  <a:avLst/>
                </a:prstGeom>
                <a:blipFill>
                  <a:blip r:embed="rId5"/>
                  <a:stretch>
                    <a:fillRect/>
                  </a:stretch>
                </a:blipFill>
              </p:spPr>
              <p:txBody>
                <a:bodyPr/>
                <a:lstStyle/>
                <a:p>
                  <a:r>
                    <a:rPr lang="en-GB">
                      <a:noFill/>
                    </a:rPr>
                    <a:t> </a:t>
                  </a:r>
                </a:p>
              </p:txBody>
            </p:sp>
          </mc:Fallback>
        </mc:AlternateContent>
      </p:grpSp>
      <p:pic>
        <p:nvPicPr>
          <p:cNvPr id="2" name="Picture 1">
            <a:extLst>
              <a:ext uri="{FF2B5EF4-FFF2-40B4-BE49-F238E27FC236}">
                <a16:creationId xmlns:a16="http://schemas.microsoft.com/office/drawing/2014/main" id="{81A67F73-F84A-15ED-6954-439A724EEEDD}"/>
              </a:ext>
            </a:extLst>
          </p:cNvPr>
          <p:cNvPicPr>
            <a:picLocks noChangeAspect="1"/>
          </p:cNvPicPr>
          <p:nvPr/>
        </p:nvPicPr>
        <p:blipFill rotWithShape="1">
          <a:blip r:embed="rId6"/>
          <a:srcRect l="43681" t="2669" r="43161" b="72512"/>
          <a:stretch/>
        </p:blipFill>
        <p:spPr>
          <a:xfrm>
            <a:off x="6512669" y="1477526"/>
            <a:ext cx="491741" cy="551160"/>
          </a:xfrm>
          <a:prstGeom prst="rect">
            <a:avLst/>
          </a:prstGeom>
        </p:spPr>
      </p:pic>
      <p:pic>
        <p:nvPicPr>
          <p:cNvPr id="3" name="Picture 2">
            <a:extLst>
              <a:ext uri="{FF2B5EF4-FFF2-40B4-BE49-F238E27FC236}">
                <a16:creationId xmlns:a16="http://schemas.microsoft.com/office/drawing/2014/main" id="{0F2250AC-0473-BB55-F811-C4D8B8BE792F}"/>
              </a:ext>
            </a:extLst>
          </p:cNvPr>
          <p:cNvPicPr>
            <a:picLocks noChangeAspect="1"/>
          </p:cNvPicPr>
          <p:nvPr/>
        </p:nvPicPr>
        <p:blipFill rotWithShape="1">
          <a:blip r:embed="rId7"/>
          <a:srcRect t="50223"/>
          <a:stretch/>
        </p:blipFill>
        <p:spPr>
          <a:xfrm>
            <a:off x="4866360" y="2545337"/>
            <a:ext cx="3737157" cy="1105385"/>
          </a:xfrm>
          <a:prstGeom prst="rect">
            <a:avLst/>
          </a:prstGeom>
        </p:spPr>
      </p:pic>
      <p:pic>
        <p:nvPicPr>
          <p:cNvPr id="4" name="Picture 3">
            <a:extLst>
              <a:ext uri="{FF2B5EF4-FFF2-40B4-BE49-F238E27FC236}">
                <a16:creationId xmlns:a16="http://schemas.microsoft.com/office/drawing/2014/main" id="{20A4ADB1-5F1F-F300-B514-D011102E738D}"/>
              </a:ext>
            </a:extLst>
          </p:cNvPr>
          <p:cNvPicPr>
            <a:picLocks noChangeAspect="1"/>
          </p:cNvPicPr>
          <p:nvPr/>
        </p:nvPicPr>
        <p:blipFill rotWithShape="1">
          <a:blip r:embed="rId8"/>
          <a:srcRect l="45340" t="20036" r="45066" b="6090"/>
          <a:stretch/>
        </p:blipFill>
        <p:spPr>
          <a:xfrm>
            <a:off x="6575160" y="1870393"/>
            <a:ext cx="358562" cy="1640504"/>
          </a:xfrm>
          <a:prstGeom prst="rect">
            <a:avLst/>
          </a:prstGeom>
        </p:spPr>
      </p:pic>
      <p:sp>
        <p:nvSpPr>
          <p:cNvPr id="6" name="Rectangle 5">
            <a:extLst>
              <a:ext uri="{FF2B5EF4-FFF2-40B4-BE49-F238E27FC236}">
                <a16:creationId xmlns:a16="http://schemas.microsoft.com/office/drawing/2014/main" id="{8D660D24-0BB5-8FEF-4A8E-4B2F606FE53A}"/>
              </a:ext>
            </a:extLst>
          </p:cNvPr>
          <p:cNvSpPr/>
          <p:nvPr/>
        </p:nvSpPr>
        <p:spPr>
          <a:xfrm rot="19786738">
            <a:off x="5099447" y="2100878"/>
            <a:ext cx="1751393"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04E3F4-3E2E-C1DE-F01F-E1C186D848CA}"/>
              </a:ext>
            </a:extLst>
          </p:cNvPr>
          <p:cNvSpPr/>
          <p:nvPr/>
        </p:nvSpPr>
        <p:spPr>
          <a:xfrm rot="2046287">
            <a:off x="6668216" y="2100585"/>
            <a:ext cx="1734156" cy="409784"/>
          </a:xfrm>
          <a:prstGeom prst="rect">
            <a:avLst/>
          </a:prstGeom>
          <a:blipFill dpi="0" rotWithShape="1">
            <a:blip r:embed="rId9"/>
            <a:srcRect/>
            <a:stretch>
              <a:fillRect l="-3889" t="-156369" r="-6804" b="-14802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B46FD9A8-B0CB-76B5-DF1D-8E83EA75FBD5}"/>
              </a:ext>
            </a:extLst>
          </p:cNvPr>
          <p:cNvCxnSpPr/>
          <p:nvPr/>
        </p:nvCxnSpPr>
        <p:spPr>
          <a:xfrm flipV="1">
            <a:off x="2343150" y="4108318"/>
            <a:ext cx="1771650" cy="16701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9F61B9AD-7320-F91E-9F2F-69510576BEDD}"/>
              </a:ext>
            </a:extLst>
          </p:cNvPr>
          <p:cNvGrpSpPr/>
          <p:nvPr/>
        </p:nvGrpSpPr>
        <p:grpSpPr>
          <a:xfrm>
            <a:off x="2343150" y="4483100"/>
            <a:ext cx="2905557" cy="1808163"/>
            <a:chOff x="2343150" y="4483100"/>
            <a:chExt cx="2905557" cy="1808163"/>
          </a:xfrm>
        </p:grpSpPr>
        <p:cxnSp>
          <p:nvCxnSpPr>
            <p:cNvPr id="22" name="Straight Connector 21">
              <a:extLst>
                <a:ext uri="{FF2B5EF4-FFF2-40B4-BE49-F238E27FC236}">
                  <a16:creationId xmlns:a16="http://schemas.microsoft.com/office/drawing/2014/main" id="{036DA6AD-0E37-5E4C-C89A-D289AC557E8F}"/>
                </a:ext>
              </a:extLst>
            </p:cNvPr>
            <p:cNvCxnSpPr>
              <a:cxnSpLocks/>
            </p:cNvCxnSpPr>
            <p:nvPr/>
          </p:nvCxnSpPr>
          <p:spPr>
            <a:xfrm flipV="1">
              <a:off x="2343150" y="4483100"/>
              <a:ext cx="438150" cy="1282006"/>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3C98D7C-990C-497D-ED5D-011FC90C2645}"/>
                </a:ext>
              </a:extLst>
            </p:cNvPr>
            <p:cNvCxnSpPr>
              <a:cxnSpLocks/>
            </p:cNvCxnSpPr>
            <p:nvPr/>
          </p:nvCxnSpPr>
          <p:spPr>
            <a:xfrm flipH="1" flipV="1">
              <a:off x="2781300" y="4483100"/>
              <a:ext cx="1988344" cy="18081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75654E2-C805-EF71-44CA-A54666EAA136}"/>
                </a:ext>
              </a:extLst>
            </p:cNvPr>
            <p:cNvCxnSpPr>
              <a:cxnSpLocks/>
            </p:cNvCxnSpPr>
            <p:nvPr/>
          </p:nvCxnSpPr>
          <p:spPr>
            <a:xfrm flipV="1">
              <a:off x="4769644" y="5778500"/>
              <a:ext cx="479063" cy="512763"/>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F0B86DD6-4F12-2847-C75E-6EF895C77F19}"/>
              </a:ext>
            </a:extLst>
          </p:cNvPr>
          <p:cNvGrpSpPr/>
          <p:nvPr/>
        </p:nvGrpSpPr>
        <p:grpSpPr>
          <a:xfrm>
            <a:off x="6522540" y="4108318"/>
            <a:ext cx="2309091" cy="1670182"/>
            <a:chOff x="6522540" y="4108318"/>
            <a:chExt cx="2309091" cy="1670182"/>
          </a:xfrm>
        </p:grpSpPr>
        <p:cxnSp>
          <p:nvCxnSpPr>
            <p:cNvPr id="35" name="Straight Connector 34">
              <a:extLst>
                <a:ext uri="{FF2B5EF4-FFF2-40B4-BE49-F238E27FC236}">
                  <a16:creationId xmlns:a16="http://schemas.microsoft.com/office/drawing/2014/main" id="{8574FE38-97C9-F335-BA3A-9DB635549C70}"/>
                </a:ext>
              </a:extLst>
            </p:cNvPr>
            <p:cNvCxnSpPr>
              <a:cxnSpLocks/>
            </p:cNvCxnSpPr>
            <p:nvPr/>
          </p:nvCxnSpPr>
          <p:spPr>
            <a:xfrm flipV="1">
              <a:off x="6522540" y="4779518"/>
              <a:ext cx="481510" cy="998982"/>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2FCC9B5-B669-E8A5-5749-E2EE1C5A1C06}"/>
                </a:ext>
              </a:extLst>
            </p:cNvPr>
            <p:cNvCxnSpPr>
              <a:cxnSpLocks/>
            </p:cNvCxnSpPr>
            <p:nvPr/>
          </p:nvCxnSpPr>
          <p:spPr>
            <a:xfrm>
              <a:off x="7004050" y="4779518"/>
              <a:ext cx="1517650" cy="1805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06FC721-EE49-0B09-6FF7-65E6A1D7210C}"/>
                </a:ext>
              </a:extLst>
            </p:cNvPr>
            <p:cNvCxnSpPr>
              <a:cxnSpLocks/>
            </p:cNvCxnSpPr>
            <p:nvPr/>
          </p:nvCxnSpPr>
          <p:spPr>
            <a:xfrm flipV="1">
              <a:off x="8521700" y="4108318"/>
              <a:ext cx="309931" cy="689903"/>
            </a:xfrm>
            <a:prstGeom prst="line">
              <a:avLst/>
            </a:prstGeom>
            <a:ln w="38100">
              <a:solidFill>
                <a:srgbClr val="3DBB46"/>
              </a:solidFill>
            </a:ln>
          </p:spPr>
          <p:style>
            <a:lnRef idx="2">
              <a:schemeClr val="accent1"/>
            </a:lnRef>
            <a:fillRef idx="0">
              <a:schemeClr val="accent1"/>
            </a:fillRef>
            <a:effectRef idx="1">
              <a:schemeClr val="accent1"/>
            </a:effectRef>
            <a:fontRef idx="minor">
              <a:schemeClr val="tx1"/>
            </a:fontRef>
          </p:style>
        </p:cxnSp>
      </p:grpSp>
      <p:cxnSp>
        <p:nvCxnSpPr>
          <p:cNvPr id="7" name="Straight Arrow Connector 6">
            <a:extLst>
              <a:ext uri="{FF2B5EF4-FFF2-40B4-BE49-F238E27FC236}">
                <a16:creationId xmlns:a16="http://schemas.microsoft.com/office/drawing/2014/main" id="{73B6BBEA-4029-20CA-A458-E03CF112B30B}"/>
              </a:ext>
            </a:extLst>
          </p:cNvPr>
          <p:cNvCxnSpPr>
            <a:cxnSpLocks/>
            <a:endCxn id="2" idx="0"/>
          </p:cNvCxnSpPr>
          <p:nvPr/>
        </p:nvCxnSpPr>
        <p:spPr>
          <a:xfrm>
            <a:off x="6758540" y="882650"/>
            <a:ext cx="0" cy="59487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E3B66F-3082-F7E5-5529-ED299556CAB1}"/>
                  </a:ext>
                </a:extLst>
              </p:cNvPr>
              <p:cNvSpPr txBox="1"/>
              <p:nvPr/>
            </p:nvSpPr>
            <p:spPr>
              <a:xfrm>
                <a:off x="6644481" y="575452"/>
                <a:ext cx="5159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𝐹</m:t>
                      </m:r>
                    </m:oMath>
                  </m:oMathPara>
                </a14:m>
                <a:endParaRPr lang="en-GB" sz="2000"/>
              </a:p>
            </p:txBody>
          </p:sp>
        </mc:Choice>
        <mc:Fallback xmlns="">
          <p:sp>
            <p:nvSpPr>
              <p:cNvPr id="12" name="TextBox 11">
                <a:extLst>
                  <a:ext uri="{FF2B5EF4-FFF2-40B4-BE49-F238E27FC236}">
                    <a16:creationId xmlns:a16="http://schemas.microsoft.com/office/drawing/2014/main" id="{BAE3B66F-3082-F7E5-5529-ED299556CAB1}"/>
                  </a:ext>
                </a:extLst>
              </p:cNvPr>
              <p:cNvSpPr txBox="1">
                <a:spLocks noRot="1" noChangeAspect="1" noMove="1" noResize="1" noEditPoints="1" noAdjustHandles="1" noChangeArrowheads="1" noChangeShapeType="1" noTextEdit="1"/>
              </p:cNvSpPr>
              <p:nvPr/>
            </p:nvSpPr>
            <p:spPr>
              <a:xfrm>
                <a:off x="6644481" y="575452"/>
                <a:ext cx="515937" cy="400110"/>
              </a:xfrm>
              <a:prstGeom prst="rect">
                <a:avLst/>
              </a:prstGeom>
              <a:blipFill>
                <a:blip r:embed="rId10"/>
                <a:stretch>
                  <a:fillRect/>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C7CFD749-9063-6A20-6F38-EEE24436A2AA}"/>
              </a:ext>
            </a:extLst>
          </p:cNvPr>
          <p:cNvPicPr>
            <a:picLocks noChangeAspect="1"/>
          </p:cNvPicPr>
          <p:nvPr/>
        </p:nvPicPr>
        <p:blipFill>
          <a:blip r:embed="rId11"/>
          <a:stretch>
            <a:fillRect/>
          </a:stretch>
        </p:blipFill>
        <p:spPr>
          <a:xfrm>
            <a:off x="2009496" y="1328006"/>
            <a:ext cx="2793216" cy="2539714"/>
          </a:xfrm>
          <a:prstGeom prst="rect">
            <a:avLst/>
          </a:prstGeom>
        </p:spPr>
      </p:pic>
      <p:sp>
        <p:nvSpPr>
          <p:cNvPr id="17" name="Oval 16">
            <a:extLst>
              <a:ext uri="{FF2B5EF4-FFF2-40B4-BE49-F238E27FC236}">
                <a16:creationId xmlns:a16="http://schemas.microsoft.com/office/drawing/2014/main" id="{971BFD9F-BD36-FD4E-EBB9-FC05BDF12D4C}"/>
              </a:ext>
            </a:extLst>
          </p:cNvPr>
          <p:cNvSpPr/>
          <p:nvPr/>
        </p:nvSpPr>
        <p:spPr>
          <a:xfrm>
            <a:off x="2569368" y="1567975"/>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1FB93BB-5F85-868D-3608-43F06FF299C3}"/>
              </a:ext>
            </a:extLst>
          </p:cNvPr>
          <p:cNvSpPr/>
          <p:nvPr/>
        </p:nvSpPr>
        <p:spPr>
          <a:xfrm>
            <a:off x="6478322" y="5688015"/>
            <a:ext cx="109538" cy="112274"/>
          </a:xfrm>
          <a:prstGeom prst="ellipse">
            <a:avLst/>
          </a:prstGeom>
          <a:solidFill>
            <a:srgbClr val="00B05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118DB7CC-B54E-752E-316B-F39CF217461C}"/>
              </a:ext>
            </a:extLst>
          </p:cNvPr>
          <p:cNvCxnSpPr>
            <a:cxnSpLocks/>
          </p:cNvCxnSpPr>
          <p:nvPr/>
        </p:nvCxnSpPr>
        <p:spPr>
          <a:xfrm>
            <a:off x="2364460" y="4108318"/>
            <a:ext cx="0" cy="1670182"/>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4553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Zagovor_diplom_seminarjev-predloga_2012</Template>
  <TotalTime>2897</TotalTime>
  <Words>2857</Words>
  <Application>Microsoft Office PowerPoint</Application>
  <PresentationFormat>On-screen Show (4:3)</PresentationFormat>
  <Paragraphs>528</Paragraphs>
  <Slides>31</Slides>
  <Notes>31</Notes>
  <HiddenSlides>6</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Cambria Math</vt:lpstr>
      <vt:lpstr>CMR12</vt:lpstr>
      <vt:lpstr>Gill Sans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Bizjan</dc:creator>
  <cp:lastModifiedBy>Gašper Bizjan</cp:lastModifiedBy>
  <cp:revision>353</cp:revision>
  <dcterms:created xsi:type="dcterms:W3CDTF">2020-08-16T08:58:51Z</dcterms:created>
  <dcterms:modified xsi:type="dcterms:W3CDTF">2023-06-21T22:10:07Z</dcterms:modified>
</cp:coreProperties>
</file>